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2192000" cy="6858000"/>
  <p:notesSz cx="6858000" cy="12192000"/>
  <p:embeddedFontLst>
    <p:embeddedFont>
      <p:font typeface="MiSans" charset="-122" pitchFamily="34"/>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F5F7"/>
        </a:solidFill>
      </p:bgPr>
    </p:bg>
    <p:spTree>
      <p:nvGrpSpPr>
        <p:cNvPr id="1" name=""/>
        <p:cNvGrpSpPr/>
        <p:nvPr/>
      </p:nvGrpSpPr>
      <p:grpSpPr>
        <a:xfrm>
          <a:off x="0" y="0"/>
          <a:ext cx="0" cy="0"/>
          <a:chOff x="0" y="0"/>
          <a:chExt cx="0" cy="0"/>
        </a:xfrm>
      </p:grpSpPr>
      <p:pic>
        <p:nvPicPr>
          <p:cNvPr id="2" name="Image 0" descr="https://kimi-web-img.moonshot.cn/img/images.rawpixel.com/230da3f0c798bddc82eb5f5fba13d06c15e3a593.jpg">    </p:cNvPr>
          <p:cNvPicPr>
            <a:picLocks noChangeAspect="1"/>
          </p:cNvPicPr>
          <p:nvPr/>
        </p:nvPicPr>
        <p:blipFill>
          <a:blip r:embed="rId1"/>
          <a:srcRect l="0" r="0" t="7834" b="7834"/>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D1D1F">
                  <a:alpha val="90000"/>
                </a:srgbClr>
              </a:gs>
              <a:gs pos="50000">
                <a:srgbClr val="1D1D1F">
                  <a:alpha val="75000"/>
                </a:srgbClr>
              </a:gs>
              <a:gs pos="100000">
                <a:srgbClr val="0071E3">
                  <a:alpha val="40000"/>
                </a:srgbClr>
              </a:gs>
            </a:gsLst>
            <a:lin ang="2700000" scaled="1"/>
          </a:gradFill>
          <a:ln/>
        </p:spPr>
      </p:sp>
      <p:sp>
        <p:nvSpPr>
          <p:cNvPr id="4" name="Shape 1"/>
          <p:cNvSpPr/>
          <p:nvPr/>
        </p:nvSpPr>
        <p:spPr>
          <a:xfrm>
            <a:off x="381000" y="2590800"/>
            <a:ext cx="2619375" cy="381000"/>
          </a:xfrm>
          <a:custGeom>
            <a:avLst/>
            <a:gdLst/>
            <a:ahLst/>
            <a:cxnLst/>
            <a:rect l="l" t="t" r="r" b="b"/>
            <a:pathLst>
              <a:path w="2619375" h="381000">
                <a:moveTo>
                  <a:pt x="190500" y="0"/>
                </a:moveTo>
                <a:lnTo>
                  <a:pt x="2428875" y="0"/>
                </a:lnTo>
                <a:cubicBezTo>
                  <a:pt x="2534015" y="0"/>
                  <a:pt x="2619375" y="85360"/>
                  <a:pt x="2619375" y="190500"/>
                </a:cubicBezTo>
                <a:lnTo>
                  <a:pt x="2619375" y="190500"/>
                </a:lnTo>
                <a:cubicBezTo>
                  <a:pt x="2619375" y="295640"/>
                  <a:pt x="2534015" y="381000"/>
                  <a:pt x="2428875" y="381000"/>
                </a:cubicBezTo>
                <a:lnTo>
                  <a:pt x="190500" y="381000"/>
                </a:lnTo>
                <a:cubicBezTo>
                  <a:pt x="85360" y="381000"/>
                  <a:pt x="0" y="295640"/>
                  <a:pt x="0" y="190500"/>
                </a:cubicBezTo>
                <a:lnTo>
                  <a:pt x="0" y="190500"/>
                </a:lnTo>
                <a:cubicBezTo>
                  <a:pt x="0" y="85360"/>
                  <a:pt x="85360" y="0"/>
                  <a:pt x="190500" y="0"/>
                </a:cubicBezTo>
                <a:close/>
              </a:path>
            </a:pathLst>
          </a:custGeom>
          <a:solidFill>
            <a:srgbClr val="0071E3">
              <a:alpha val="20000"/>
            </a:srgbClr>
          </a:solidFill>
          <a:ln/>
        </p:spPr>
      </p:sp>
      <p:sp>
        <p:nvSpPr>
          <p:cNvPr id="5" name="Text 2"/>
          <p:cNvSpPr/>
          <p:nvPr/>
        </p:nvSpPr>
        <p:spPr>
          <a:xfrm>
            <a:off x="571500" y="2695575"/>
            <a:ext cx="2303413" cy="180975"/>
          </a:xfrm>
          <a:prstGeom prst="rect">
            <a:avLst/>
          </a:prstGeom>
          <a:noFill/>
          <a:ln/>
        </p:spPr>
        <p:txBody>
          <a:bodyPr wrap="square" lIns="0" tIns="0" rIns="0" bIns="0" rtlCol="0" anchor="ctr"/>
          <a:lstStyle/>
          <a:p>
            <a:pPr>
              <a:lnSpc>
                <a:spcPct val="120000"/>
              </a:lnSpc>
            </a:pPr>
            <a:r>
              <a:rPr lang="en-US" sz="1050" b="1" spc="210" kern="0" dirty="0">
                <a:solidFill>
                  <a:srgbClr val="0071E3"/>
                </a:solidFill>
                <a:latin typeface="MiSans" pitchFamily="34" charset="0"/>
                <a:ea typeface="MiSans" pitchFamily="34" charset="-122"/>
                <a:cs typeface="MiSans" pitchFamily="34" charset="-120"/>
              </a:rPr>
              <a:t>KITE AI HACKATHON 2026</a:t>
            </a:r>
            <a:endParaRPr lang="en-US" sz="1600" dirty="0"/>
          </a:p>
        </p:txBody>
      </p:sp>
      <p:sp>
        <p:nvSpPr>
          <p:cNvPr id="6" name="Text 3"/>
          <p:cNvSpPr/>
          <p:nvPr/>
        </p:nvSpPr>
        <p:spPr>
          <a:xfrm>
            <a:off x="381000" y="3505200"/>
            <a:ext cx="12001500" cy="1143000"/>
          </a:xfrm>
          <a:prstGeom prst="rect">
            <a:avLst/>
          </a:prstGeom>
          <a:noFill/>
          <a:ln/>
        </p:spPr>
        <p:txBody>
          <a:bodyPr wrap="square" lIns="0" tIns="0" rIns="0" bIns="0" rtlCol="0" anchor="ctr"/>
          <a:lstStyle/>
          <a:p>
            <a:pPr>
              <a:lnSpc>
                <a:spcPct val="80000"/>
              </a:lnSpc>
            </a:pPr>
            <a:r>
              <a:rPr lang="en-US" sz="9000" b="1" spc="-225" kern="0" dirty="0">
                <a:solidFill>
                  <a:srgbClr val="F5F5F7"/>
                </a:solidFill>
                <a:latin typeface="MiSans" pitchFamily="34" charset="0"/>
                <a:ea typeface="MiSans" pitchFamily="34" charset="-122"/>
                <a:cs typeface="MiSans" pitchFamily="34" charset="-120"/>
              </a:rPr>
              <a:t>KiteTax Pal</a:t>
            </a:r>
            <a:endParaRPr lang="en-US" sz="1600" dirty="0"/>
          </a:p>
        </p:txBody>
      </p:sp>
      <p:sp>
        <p:nvSpPr>
          <p:cNvPr id="7" name="Shape 4"/>
          <p:cNvSpPr/>
          <p:nvPr/>
        </p:nvSpPr>
        <p:spPr>
          <a:xfrm>
            <a:off x="381000" y="5038725"/>
            <a:ext cx="914400" cy="19050"/>
          </a:xfrm>
          <a:custGeom>
            <a:avLst/>
            <a:gdLst/>
            <a:ahLst/>
            <a:cxnLst/>
            <a:rect l="l" t="t" r="r" b="b"/>
            <a:pathLst>
              <a:path w="914400" h="19050">
                <a:moveTo>
                  <a:pt x="0" y="0"/>
                </a:moveTo>
                <a:lnTo>
                  <a:pt x="914400" y="0"/>
                </a:lnTo>
                <a:lnTo>
                  <a:pt x="914400" y="19050"/>
                </a:lnTo>
                <a:lnTo>
                  <a:pt x="0" y="19050"/>
                </a:lnTo>
                <a:lnTo>
                  <a:pt x="0" y="0"/>
                </a:lnTo>
                <a:close/>
              </a:path>
            </a:pathLst>
          </a:custGeom>
          <a:solidFill>
            <a:srgbClr val="0071E3"/>
          </a:solidFill>
          <a:ln/>
        </p:spPr>
      </p:sp>
      <p:sp>
        <p:nvSpPr>
          <p:cNvPr id="8" name="Text 5"/>
          <p:cNvSpPr/>
          <p:nvPr/>
        </p:nvSpPr>
        <p:spPr>
          <a:xfrm>
            <a:off x="1524000" y="4876800"/>
            <a:ext cx="4448175" cy="342900"/>
          </a:xfrm>
          <a:prstGeom prst="rect">
            <a:avLst/>
          </a:prstGeom>
          <a:noFill/>
          <a:ln/>
        </p:spPr>
        <p:txBody>
          <a:bodyPr wrap="square" lIns="0" tIns="0" rIns="0" bIns="0" rtlCol="0" anchor="ctr"/>
          <a:lstStyle/>
          <a:p>
            <a:pPr>
              <a:lnSpc>
                <a:spcPct val="100000"/>
              </a:lnSpc>
            </a:pPr>
            <a:r>
              <a:rPr lang="en-US" sz="2250" spc="56" kern="0" dirty="0">
                <a:solidFill>
                  <a:srgbClr val="F5F5F7">
                    <a:alpha val="90000"/>
                  </a:srgbClr>
                </a:solidFill>
                <a:latin typeface="MiSans" pitchFamily="34" charset="0"/>
                <a:ea typeface="MiSans" pitchFamily="34" charset="-122"/>
                <a:cs typeface="MiSans" pitchFamily="34" charset="-120"/>
              </a:rPr>
              <a:t>基于 Kite AI 的实时税务合规助手</a:t>
            </a:r>
            <a:endParaRPr lang="en-US" sz="1600" dirty="0"/>
          </a:p>
        </p:txBody>
      </p:sp>
      <p:sp>
        <p:nvSpPr>
          <p:cNvPr id="9" name="Shape 6"/>
          <p:cNvSpPr/>
          <p:nvPr/>
        </p:nvSpPr>
        <p:spPr>
          <a:xfrm>
            <a:off x="381000" y="5695950"/>
            <a:ext cx="76200" cy="76200"/>
          </a:xfrm>
          <a:custGeom>
            <a:avLst/>
            <a:gdLst/>
            <a:ahLst/>
            <a:cxnLst/>
            <a:rect l="l" t="t" r="r" b="b"/>
            <a:pathLst>
              <a:path w="76200" h="76200">
                <a:moveTo>
                  <a:pt x="38100" y="0"/>
                </a:moveTo>
                <a:lnTo>
                  <a:pt x="38100" y="0"/>
                </a:lnTo>
                <a:cubicBezTo>
                  <a:pt x="59128" y="0"/>
                  <a:pt x="76200" y="17072"/>
                  <a:pt x="76200" y="38100"/>
                </a:cubicBezTo>
                <a:lnTo>
                  <a:pt x="76200" y="38100"/>
                </a:lnTo>
                <a:cubicBezTo>
                  <a:pt x="76200" y="59128"/>
                  <a:pt x="59128" y="76200"/>
                  <a:pt x="38100" y="76200"/>
                </a:cubicBezTo>
                <a:lnTo>
                  <a:pt x="38100" y="76200"/>
                </a:lnTo>
                <a:cubicBezTo>
                  <a:pt x="17072" y="76200"/>
                  <a:pt x="0" y="59128"/>
                  <a:pt x="0" y="38100"/>
                </a:cubicBezTo>
                <a:lnTo>
                  <a:pt x="0" y="38100"/>
                </a:lnTo>
                <a:cubicBezTo>
                  <a:pt x="0" y="17072"/>
                  <a:pt x="17072" y="0"/>
                  <a:pt x="38100" y="0"/>
                </a:cubicBezTo>
                <a:close/>
              </a:path>
            </a:pathLst>
          </a:custGeom>
          <a:solidFill>
            <a:srgbClr val="0071E3"/>
          </a:solidFill>
          <a:ln/>
        </p:spPr>
      </p:sp>
      <p:sp>
        <p:nvSpPr>
          <p:cNvPr id="10" name="Text 7"/>
          <p:cNvSpPr/>
          <p:nvPr/>
        </p:nvSpPr>
        <p:spPr>
          <a:xfrm>
            <a:off x="571500" y="5600700"/>
            <a:ext cx="942975" cy="266700"/>
          </a:xfrm>
          <a:prstGeom prst="rect">
            <a:avLst/>
          </a:prstGeom>
          <a:noFill/>
          <a:ln/>
        </p:spPr>
        <p:txBody>
          <a:bodyPr wrap="square" lIns="0" tIns="0" rIns="0" bIns="0" rtlCol="0" anchor="ctr"/>
          <a:lstStyle/>
          <a:p>
            <a:pPr>
              <a:lnSpc>
                <a:spcPct val="130000"/>
              </a:lnSpc>
            </a:pPr>
            <a:r>
              <a:rPr lang="en-US" sz="1350" dirty="0">
                <a:solidFill>
                  <a:srgbClr val="F5F5F7">
                    <a:alpha val="80000"/>
                  </a:srgbClr>
                </a:solidFill>
                <a:latin typeface="MiSans" pitchFamily="34" charset="0"/>
                <a:ea typeface="MiSans" pitchFamily="34" charset="-122"/>
                <a:cs typeface="MiSans" pitchFamily="34" charset="-120"/>
              </a:rPr>
              <a:t>确定性计税</a:t>
            </a:r>
            <a:endParaRPr lang="en-US" sz="1600" dirty="0"/>
          </a:p>
        </p:txBody>
      </p:sp>
      <p:sp>
        <p:nvSpPr>
          <p:cNvPr id="11" name="Shape 8"/>
          <p:cNvSpPr/>
          <p:nvPr/>
        </p:nvSpPr>
        <p:spPr>
          <a:xfrm>
            <a:off x="1733550" y="5695950"/>
            <a:ext cx="76200" cy="76200"/>
          </a:xfrm>
          <a:custGeom>
            <a:avLst/>
            <a:gdLst/>
            <a:ahLst/>
            <a:cxnLst/>
            <a:rect l="l" t="t" r="r" b="b"/>
            <a:pathLst>
              <a:path w="76200" h="76200">
                <a:moveTo>
                  <a:pt x="38100" y="0"/>
                </a:moveTo>
                <a:lnTo>
                  <a:pt x="38100" y="0"/>
                </a:lnTo>
                <a:cubicBezTo>
                  <a:pt x="59128" y="0"/>
                  <a:pt x="76200" y="17072"/>
                  <a:pt x="76200" y="38100"/>
                </a:cubicBezTo>
                <a:lnTo>
                  <a:pt x="76200" y="38100"/>
                </a:lnTo>
                <a:cubicBezTo>
                  <a:pt x="76200" y="59128"/>
                  <a:pt x="59128" y="76200"/>
                  <a:pt x="38100" y="76200"/>
                </a:cubicBezTo>
                <a:lnTo>
                  <a:pt x="38100" y="76200"/>
                </a:lnTo>
                <a:cubicBezTo>
                  <a:pt x="17072" y="76200"/>
                  <a:pt x="0" y="59128"/>
                  <a:pt x="0" y="38100"/>
                </a:cubicBezTo>
                <a:lnTo>
                  <a:pt x="0" y="38100"/>
                </a:lnTo>
                <a:cubicBezTo>
                  <a:pt x="0" y="17072"/>
                  <a:pt x="17072" y="0"/>
                  <a:pt x="38100" y="0"/>
                </a:cubicBezTo>
                <a:close/>
              </a:path>
            </a:pathLst>
          </a:custGeom>
          <a:solidFill>
            <a:srgbClr val="0071E3"/>
          </a:solidFill>
          <a:ln/>
        </p:spPr>
      </p:sp>
      <p:sp>
        <p:nvSpPr>
          <p:cNvPr id="12" name="Text 9"/>
          <p:cNvSpPr/>
          <p:nvPr/>
        </p:nvSpPr>
        <p:spPr>
          <a:xfrm>
            <a:off x="1924050" y="5600700"/>
            <a:ext cx="771525" cy="266700"/>
          </a:xfrm>
          <a:prstGeom prst="rect">
            <a:avLst/>
          </a:prstGeom>
          <a:noFill/>
          <a:ln/>
        </p:spPr>
        <p:txBody>
          <a:bodyPr wrap="square" lIns="0" tIns="0" rIns="0" bIns="0" rtlCol="0" anchor="ctr"/>
          <a:lstStyle/>
          <a:p>
            <a:pPr>
              <a:lnSpc>
                <a:spcPct val="130000"/>
              </a:lnSpc>
            </a:pPr>
            <a:r>
              <a:rPr lang="en-US" sz="1350" dirty="0">
                <a:solidFill>
                  <a:srgbClr val="F5F5F7">
                    <a:alpha val="80000"/>
                  </a:srgbClr>
                </a:solidFill>
                <a:latin typeface="MiSans" pitchFamily="34" charset="0"/>
                <a:ea typeface="MiSans" pitchFamily="34" charset="-122"/>
                <a:cs typeface="MiSans" pitchFamily="34" charset="-120"/>
              </a:rPr>
              <a:t>受控支付</a:t>
            </a:r>
            <a:endParaRPr lang="en-US" sz="1600" dirty="0"/>
          </a:p>
        </p:txBody>
      </p:sp>
      <p:sp>
        <p:nvSpPr>
          <p:cNvPr id="13" name="Shape 10"/>
          <p:cNvSpPr/>
          <p:nvPr/>
        </p:nvSpPr>
        <p:spPr>
          <a:xfrm>
            <a:off x="2914650" y="5695950"/>
            <a:ext cx="76200" cy="76200"/>
          </a:xfrm>
          <a:custGeom>
            <a:avLst/>
            <a:gdLst/>
            <a:ahLst/>
            <a:cxnLst/>
            <a:rect l="l" t="t" r="r" b="b"/>
            <a:pathLst>
              <a:path w="76200" h="76200">
                <a:moveTo>
                  <a:pt x="38100" y="0"/>
                </a:moveTo>
                <a:lnTo>
                  <a:pt x="38100" y="0"/>
                </a:lnTo>
                <a:cubicBezTo>
                  <a:pt x="59128" y="0"/>
                  <a:pt x="76200" y="17072"/>
                  <a:pt x="76200" y="38100"/>
                </a:cubicBezTo>
                <a:lnTo>
                  <a:pt x="76200" y="38100"/>
                </a:lnTo>
                <a:cubicBezTo>
                  <a:pt x="76200" y="59128"/>
                  <a:pt x="59128" y="76200"/>
                  <a:pt x="38100" y="76200"/>
                </a:cubicBezTo>
                <a:lnTo>
                  <a:pt x="38100" y="76200"/>
                </a:lnTo>
                <a:cubicBezTo>
                  <a:pt x="17072" y="76200"/>
                  <a:pt x="0" y="59128"/>
                  <a:pt x="0" y="38100"/>
                </a:cubicBezTo>
                <a:lnTo>
                  <a:pt x="0" y="38100"/>
                </a:lnTo>
                <a:cubicBezTo>
                  <a:pt x="0" y="17072"/>
                  <a:pt x="17072" y="0"/>
                  <a:pt x="38100" y="0"/>
                </a:cubicBezTo>
                <a:close/>
              </a:path>
            </a:pathLst>
          </a:custGeom>
          <a:solidFill>
            <a:srgbClr val="0071E3"/>
          </a:solidFill>
          <a:ln/>
        </p:spPr>
      </p:sp>
      <p:sp>
        <p:nvSpPr>
          <p:cNvPr id="14" name="Text 11"/>
          <p:cNvSpPr/>
          <p:nvPr/>
        </p:nvSpPr>
        <p:spPr>
          <a:xfrm>
            <a:off x="3105150" y="5600700"/>
            <a:ext cx="771525" cy="266700"/>
          </a:xfrm>
          <a:prstGeom prst="rect">
            <a:avLst/>
          </a:prstGeom>
          <a:noFill/>
          <a:ln/>
        </p:spPr>
        <p:txBody>
          <a:bodyPr wrap="square" lIns="0" tIns="0" rIns="0" bIns="0" rtlCol="0" anchor="ctr"/>
          <a:lstStyle/>
          <a:p>
            <a:pPr>
              <a:lnSpc>
                <a:spcPct val="130000"/>
              </a:lnSpc>
            </a:pPr>
            <a:r>
              <a:rPr lang="en-US" sz="1350" dirty="0">
                <a:solidFill>
                  <a:srgbClr val="F5F5F7">
                    <a:alpha val="80000"/>
                  </a:srgbClr>
                </a:solidFill>
                <a:latin typeface="MiSans" pitchFamily="34" charset="0"/>
                <a:ea typeface="MiSans" pitchFamily="34" charset="-122"/>
                <a:cs typeface="MiSans" pitchFamily="34" charset="-120"/>
              </a:rPr>
              <a:t>链上存证</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REGULATORY LANDSCAPE</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2026：Web3合规的临界点</a:t>
            </a:r>
            <a:endParaRPr lang="en-US" sz="1600" dirty="0"/>
          </a:p>
        </p:txBody>
      </p:sp>
      <p:sp>
        <p:nvSpPr>
          <p:cNvPr id="4" name="Shape 2"/>
          <p:cNvSpPr/>
          <p:nvPr/>
        </p:nvSpPr>
        <p:spPr>
          <a:xfrm>
            <a:off x="385763" y="1338263"/>
            <a:ext cx="3676650" cy="1476375"/>
          </a:xfrm>
          <a:custGeom>
            <a:avLst/>
            <a:gdLst/>
            <a:ahLst/>
            <a:cxnLst/>
            <a:rect l="l" t="t" r="r" b="b"/>
            <a:pathLst>
              <a:path w="3676650" h="1476375">
                <a:moveTo>
                  <a:pt x="152406" y="0"/>
                </a:moveTo>
                <a:lnTo>
                  <a:pt x="3524244" y="0"/>
                </a:lnTo>
                <a:cubicBezTo>
                  <a:pt x="3608415" y="0"/>
                  <a:pt x="3676650" y="68235"/>
                  <a:pt x="3676650" y="152406"/>
                </a:cubicBezTo>
                <a:lnTo>
                  <a:pt x="3676650" y="1323969"/>
                </a:lnTo>
                <a:cubicBezTo>
                  <a:pt x="3676650" y="1408140"/>
                  <a:pt x="3608415" y="1476375"/>
                  <a:pt x="3524244" y="1476375"/>
                </a:cubicBezTo>
                <a:lnTo>
                  <a:pt x="152406" y="1476375"/>
                </a:lnTo>
                <a:cubicBezTo>
                  <a:pt x="68235" y="1476375"/>
                  <a:pt x="0" y="1408140"/>
                  <a:pt x="0" y="1323969"/>
                </a:cubicBezTo>
                <a:lnTo>
                  <a:pt x="0" y="152406"/>
                </a:lnTo>
                <a:cubicBezTo>
                  <a:pt x="0" y="68291"/>
                  <a:pt x="68291" y="0"/>
                  <a:pt x="152406"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5" name="Shape 3"/>
          <p:cNvSpPr/>
          <p:nvPr/>
        </p:nvSpPr>
        <p:spPr>
          <a:xfrm>
            <a:off x="619125" y="1571625"/>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6" name="Shape 4"/>
          <p:cNvSpPr/>
          <p:nvPr/>
        </p:nvSpPr>
        <p:spPr>
          <a:xfrm>
            <a:off x="747713" y="1685925"/>
            <a:ext cx="200025" cy="228600"/>
          </a:xfrm>
          <a:custGeom>
            <a:avLst/>
            <a:gdLst/>
            <a:ahLst/>
            <a:cxnLst/>
            <a:rect l="l" t="t" r="r" b="b"/>
            <a:pathLst>
              <a:path w="200025" h="228600">
                <a:moveTo>
                  <a:pt x="57150" y="0"/>
                </a:moveTo>
                <a:cubicBezTo>
                  <a:pt x="65053" y="0"/>
                  <a:pt x="71438" y="6385"/>
                  <a:pt x="71438" y="14288"/>
                </a:cubicBezTo>
                <a:lnTo>
                  <a:pt x="71438" y="28575"/>
                </a:lnTo>
                <a:lnTo>
                  <a:pt x="128588" y="28575"/>
                </a:lnTo>
                <a:lnTo>
                  <a:pt x="128588" y="14288"/>
                </a:lnTo>
                <a:cubicBezTo>
                  <a:pt x="128588" y="6385"/>
                  <a:pt x="134972" y="0"/>
                  <a:pt x="142875" y="0"/>
                </a:cubicBezTo>
                <a:cubicBezTo>
                  <a:pt x="150778" y="0"/>
                  <a:pt x="157163" y="6385"/>
                  <a:pt x="157163" y="14288"/>
                </a:cubicBezTo>
                <a:lnTo>
                  <a:pt x="157163" y="28575"/>
                </a:lnTo>
                <a:lnTo>
                  <a:pt x="171450" y="28575"/>
                </a:lnTo>
                <a:cubicBezTo>
                  <a:pt x="187211" y="28575"/>
                  <a:pt x="200025" y="41389"/>
                  <a:pt x="200025" y="57150"/>
                </a:cubicBezTo>
                <a:lnTo>
                  <a:pt x="200025" y="185738"/>
                </a:lnTo>
                <a:cubicBezTo>
                  <a:pt x="200025" y="201498"/>
                  <a:pt x="187211" y="214313"/>
                  <a:pt x="171450" y="214313"/>
                </a:cubicBezTo>
                <a:lnTo>
                  <a:pt x="28575" y="214313"/>
                </a:lnTo>
                <a:cubicBezTo>
                  <a:pt x="12814" y="214313"/>
                  <a:pt x="0" y="201498"/>
                  <a:pt x="0" y="185738"/>
                </a:cubicBezTo>
                <a:lnTo>
                  <a:pt x="0" y="57150"/>
                </a:lnTo>
                <a:cubicBezTo>
                  <a:pt x="0" y="41389"/>
                  <a:pt x="12814" y="28575"/>
                  <a:pt x="28575" y="28575"/>
                </a:cubicBezTo>
                <a:lnTo>
                  <a:pt x="42863" y="28575"/>
                </a:lnTo>
                <a:lnTo>
                  <a:pt x="42863" y="14288"/>
                </a:lnTo>
                <a:cubicBezTo>
                  <a:pt x="42863" y="6385"/>
                  <a:pt x="49247" y="0"/>
                  <a:pt x="57150" y="0"/>
                </a:cubicBezTo>
                <a:close/>
                <a:moveTo>
                  <a:pt x="137696" y="102111"/>
                </a:moveTo>
                <a:cubicBezTo>
                  <a:pt x="140821" y="97110"/>
                  <a:pt x="139303" y="90502"/>
                  <a:pt x="134302" y="87332"/>
                </a:cubicBezTo>
                <a:cubicBezTo>
                  <a:pt x="129302" y="84162"/>
                  <a:pt x="122694" y="85725"/>
                  <a:pt x="119524" y="90726"/>
                </a:cubicBezTo>
                <a:lnTo>
                  <a:pt x="92110" y="134615"/>
                </a:lnTo>
                <a:lnTo>
                  <a:pt x="80055" y="118542"/>
                </a:lnTo>
                <a:cubicBezTo>
                  <a:pt x="76483" y="113809"/>
                  <a:pt x="69786" y="112827"/>
                  <a:pt x="65053" y="116398"/>
                </a:cubicBezTo>
                <a:cubicBezTo>
                  <a:pt x="60320" y="119970"/>
                  <a:pt x="59338" y="126668"/>
                  <a:pt x="62910" y="131400"/>
                </a:cubicBezTo>
                <a:lnTo>
                  <a:pt x="84341" y="159975"/>
                </a:lnTo>
                <a:cubicBezTo>
                  <a:pt x="86439" y="162788"/>
                  <a:pt x="89833" y="164396"/>
                  <a:pt x="93360" y="164262"/>
                </a:cubicBezTo>
                <a:cubicBezTo>
                  <a:pt x="96887" y="164128"/>
                  <a:pt x="100102" y="162252"/>
                  <a:pt x="101977" y="159216"/>
                </a:cubicBezTo>
                <a:lnTo>
                  <a:pt x="137696" y="102066"/>
                </a:lnTo>
                <a:close/>
              </a:path>
            </a:pathLst>
          </a:custGeom>
          <a:solidFill>
            <a:srgbClr val="0071E3"/>
          </a:solidFill>
          <a:ln/>
        </p:spPr>
      </p:sp>
      <p:sp>
        <p:nvSpPr>
          <p:cNvPr id="7" name="Text 5"/>
          <p:cNvSpPr/>
          <p:nvPr/>
        </p:nvSpPr>
        <p:spPr>
          <a:xfrm>
            <a:off x="1228725" y="1571625"/>
            <a:ext cx="1428750" cy="381000"/>
          </a:xfrm>
          <a:prstGeom prst="rect">
            <a:avLst/>
          </a:prstGeom>
          <a:noFill/>
          <a:ln/>
        </p:spPr>
        <p:txBody>
          <a:bodyPr wrap="square" lIns="0" tIns="0" rIns="0" bIns="0" rtlCol="0" anchor="ctr"/>
          <a:lstStyle/>
          <a:p>
            <a:pPr>
              <a:lnSpc>
                <a:spcPct val="90000"/>
              </a:lnSpc>
            </a:pPr>
            <a:r>
              <a:rPr lang="en-US" sz="2700" b="1" dirty="0">
                <a:solidFill>
                  <a:srgbClr val="1D1D1F"/>
                </a:solidFill>
                <a:latin typeface="MiSans" pitchFamily="34" charset="0"/>
                <a:ea typeface="MiSans" pitchFamily="34" charset="-122"/>
                <a:cs typeface="MiSans" pitchFamily="34" charset="-120"/>
              </a:rPr>
              <a:t>2026.1.1</a:t>
            </a:r>
            <a:endParaRPr lang="en-US" sz="1600" dirty="0"/>
          </a:p>
        </p:txBody>
      </p:sp>
      <p:sp>
        <p:nvSpPr>
          <p:cNvPr id="8" name="Text 6"/>
          <p:cNvSpPr/>
          <p:nvPr/>
        </p:nvSpPr>
        <p:spPr>
          <a:xfrm>
            <a:off x="1228725" y="1990725"/>
            <a:ext cx="133350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CARF正式生效</a:t>
            </a:r>
            <a:endParaRPr lang="en-US" sz="1600" dirty="0"/>
          </a:p>
        </p:txBody>
      </p:sp>
      <p:sp>
        <p:nvSpPr>
          <p:cNvPr id="9" name="Text 7"/>
          <p:cNvSpPr/>
          <p:nvPr/>
        </p:nvSpPr>
        <p:spPr>
          <a:xfrm>
            <a:off x="619125" y="2333625"/>
            <a:ext cx="3286125" cy="247650"/>
          </a:xfrm>
          <a:prstGeom prst="rect">
            <a:avLst/>
          </a:prstGeom>
          <a:noFill/>
          <a:ln/>
        </p:spPr>
        <p:txBody>
          <a:bodyPr wrap="square" lIns="0" tIns="0" rIns="0" bIns="0" rtlCol="0" anchor="ctr"/>
          <a:lstStyle/>
          <a:p>
            <a:pPr>
              <a:lnSpc>
                <a:spcPct val="140000"/>
              </a:lnSpc>
            </a:pPr>
            <a:r>
              <a:rPr lang="en-US" sz="1200" dirty="0">
                <a:solidFill>
                  <a:srgbClr val="1D1D1F"/>
                </a:solidFill>
                <a:latin typeface="MiSans" pitchFamily="34" charset="0"/>
                <a:ea typeface="MiSans" pitchFamily="34" charset="-122"/>
                <a:cs typeface="MiSans" pitchFamily="34" charset="-120"/>
              </a:rPr>
              <a:t>加密资产报告框架在首批</a:t>
            </a:r>
            <a:pPr>
              <a:lnSpc>
                <a:spcPct val="140000"/>
              </a:lnSpc>
            </a:pPr>
            <a:r>
              <a:rPr lang="en-US" sz="1200" b="1" dirty="0">
                <a:solidFill>
                  <a:srgbClr val="0071E3"/>
                </a:solidFill>
                <a:latin typeface="MiSans" pitchFamily="34" charset="0"/>
                <a:ea typeface="MiSans" pitchFamily="34" charset="-122"/>
                <a:cs typeface="MiSans" pitchFamily="34" charset="-120"/>
              </a:rPr>
              <a:t>48个辖区</a:t>
            </a:r>
            <a:pPr>
              <a:lnSpc>
                <a:spcPct val="140000"/>
              </a:lnSpc>
            </a:pPr>
            <a:r>
              <a:rPr lang="en-US" sz="1200" dirty="0">
                <a:solidFill>
                  <a:srgbClr val="1D1D1F"/>
                </a:solidFill>
                <a:latin typeface="MiSans" pitchFamily="34" charset="0"/>
                <a:ea typeface="MiSans" pitchFamily="34" charset="-122"/>
                <a:cs typeface="MiSans" pitchFamily="34" charset="-120"/>
              </a:rPr>
              <a:t>启动实施</a:t>
            </a:r>
            <a:endParaRPr lang="en-US" sz="1600" dirty="0"/>
          </a:p>
        </p:txBody>
      </p:sp>
      <p:sp>
        <p:nvSpPr>
          <p:cNvPr id="10" name="Shape 8"/>
          <p:cNvSpPr/>
          <p:nvPr/>
        </p:nvSpPr>
        <p:spPr>
          <a:xfrm>
            <a:off x="4259163" y="1338263"/>
            <a:ext cx="3676650" cy="1476375"/>
          </a:xfrm>
          <a:custGeom>
            <a:avLst/>
            <a:gdLst/>
            <a:ahLst/>
            <a:cxnLst/>
            <a:rect l="l" t="t" r="r" b="b"/>
            <a:pathLst>
              <a:path w="3676650" h="1476375">
                <a:moveTo>
                  <a:pt x="152406" y="0"/>
                </a:moveTo>
                <a:lnTo>
                  <a:pt x="3524244" y="0"/>
                </a:lnTo>
                <a:cubicBezTo>
                  <a:pt x="3608415" y="0"/>
                  <a:pt x="3676650" y="68235"/>
                  <a:pt x="3676650" y="152406"/>
                </a:cubicBezTo>
                <a:lnTo>
                  <a:pt x="3676650" y="1323969"/>
                </a:lnTo>
                <a:cubicBezTo>
                  <a:pt x="3676650" y="1408140"/>
                  <a:pt x="3608415" y="1476375"/>
                  <a:pt x="3524244" y="1476375"/>
                </a:cubicBezTo>
                <a:lnTo>
                  <a:pt x="152406" y="1476375"/>
                </a:lnTo>
                <a:cubicBezTo>
                  <a:pt x="68235" y="1476375"/>
                  <a:pt x="0" y="1408140"/>
                  <a:pt x="0" y="1323969"/>
                </a:cubicBezTo>
                <a:lnTo>
                  <a:pt x="0" y="152406"/>
                </a:lnTo>
                <a:cubicBezTo>
                  <a:pt x="0" y="68291"/>
                  <a:pt x="68291" y="0"/>
                  <a:pt x="152406"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11" name="Shape 9"/>
          <p:cNvSpPr/>
          <p:nvPr/>
        </p:nvSpPr>
        <p:spPr>
          <a:xfrm>
            <a:off x="4492526" y="1571625"/>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12" name="Shape 10"/>
          <p:cNvSpPr/>
          <p:nvPr/>
        </p:nvSpPr>
        <p:spPr>
          <a:xfrm>
            <a:off x="4606826" y="1685925"/>
            <a:ext cx="228600" cy="228600"/>
          </a:xfrm>
          <a:custGeom>
            <a:avLst/>
            <a:gdLst/>
            <a:ahLst/>
            <a:cxnLst/>
            <a:rect l="l" t="t" r="r" b="b"/>
            <a:pathLst>
              <a:path w="228600" h="228600">
                <a:moveTo>
                  <a:pt x="157118" y="125016"/>
                </a:moveTo>
                <a:lnTo>
                  <a:pt x="71884" y="125016"/>
                </a:lnTo>
                <a:cubicBezTo>
                  <a:pt x="73179" y="153814"/>
                  <a:pt x="79564" y="180335"/>
                  <a:pt x="88627" y="199757"/>
                </a:cubicBezTo>
                <a:cubicBezTo>
                  <a:pt x="93717" y="210696"/>
                  <a:pt x="99209" y="218420"/>
                  <a:pt x="104299" y="223153"/>
                </a:cubicBezTo>
                <a:cubicBezTo>
                  <a:pt x="109299" y="227841"/>
                  <a:pt x="112737" y="228600"/>
                  <a:pt x="114523" y="228600"/>
                </a:cubicBezTo>
                <a:cubicBezTo>
                  <a:pt x="116309" y="228600"/>
                  <a:pt x="119747" y="227841"/>
                  <a:pt x="124748" y="223153"/>
                </a:cubicBezTo>
                <a:cubicBezTo>
                  <a:pt x="129838" y="218420"/>
                  <a:pt x="135329" y="210651"/>
                  <a:pt x="140419" y="199757"/>
                </a:cubicBezTo>
                <a:cubicBezTo>
                  <a:pt x="149483" y="180335"/>
                  <a:pt x="155868" y="153814"/>
                  <a:pt x="157162" y="125016"/>
                </a:cubicBezTo>
                <a:close/>
                <a:moveTo>
                  <a:pt x="71839" y="103584"/>
                </a:moveTo>
                <a:lnTo>
                  <a:pt x="157073" y="103584"/>
                </a:lnTo>
                <a:cubicBezTo>
                  <a:pt x="155823" y="74786"/>
                  <a:pt x="149438" y="48265"/>
                  <a:pt x="140375" y="28843"/>
                </a:cubicBezTo>
                <a:cubicBezTo>
                  <a:pt x="135285" y="17949"/>
                  <a:pt x="129793" y="10180"/>
                  <a:pt x="124703" y="5447"/>
                </a:cubicBezTo>
                <a:cubicBezTo>
                  <a:pt x="119702" y="759"/>
                  <a:pt x="116265" y="0"/>
                  <a:pt x="114479" y="0"/>
                </a:cubicBezTo>
                <a:cubicBezTo>
                  <a:pt x="112693" y="0"/>
                  <a:pt x="109255" y="759"/>
                  <a:pt x="104254" y="5447"/>
                </a:cubicBezTo>
                <a:cubicBezTo>
                  <a:pt x="99164" y="10180"/>
                  <a:pt x="93672" y="17949"/>
                  <a:pt x="88582" y="28843"/>
                </a:cubicBezTo>
                <a:cubicBezTo>
                  <a:pt x="79519" y="48265"/>
                  <a:pt x="73134" y="74786"/>
                  <a:pt x="71839" y="103584"/>
                </a:cubicBezTo>
                <a:close/>
                <a:moveTo>
                  <a:pt x="50408" y="103584"/>
                </a:moveTo>
                <a:cubicBezTo>
                  <a:pt x="51971" y="65365"/>
                  <a:pt x="61838" y="29870"/>
                  <a:pt x="76260" y="6563"/>
                </a:cubicBezTo>
                <a:cubicBezTo>
                  <a:pt x="35138" y="21119"/>
                  <a:pt x="4867" y="58579"/>
                  <a:pt x="670" y="103584"/>
                </a:cubicBezTo>
                <a:lnTo>
                  <a:pt x="50408" y="103584"/>
                </a:lnTo>
                <a:close/>
                <a:moveTo>
                  <a:pt x="670" y="125016"/>
                </a:moveTo>
                <a:cubicBezTo>
                  <a:pt x="4867" y="170021"/>
                  <a:pt x="35138" y="207481"/>
                  <a:pt x="76260" y="222037"/>
                </a:cubicBezTo>
                <a:cubicBezTo>
                  <a:pt x="61838" y="198730"/>
                  <a:pt x="51971" y="163235"/>
                  <a:pt x="50408" y="125016"/>
                </a:cubicBezTo>
                <a:lnTo>
                  <a:pt x="670" y="125016"/>
                </a:lnTo>
                <a:close/>
                <a:moveTo>
                  <a:pt x="178549" y="125016"/>
                </a:moveTo>
                <a:cubicBezTo>
                  <a:pt x="176986" y="163235"/>
                  <a:pt x="167119" y="198730"/>
                  <a:pt x="152698" y="222037"/>
                </a:cubicBezTo>
                <a:cubicBezTo>
                  <a:pt x="193819" y="207437"/>
                  <a:pt x="224091" y="170021"/>
                  <a:pt x="228287" y="125016"/>
                </a:cubicBezTo>
                <a:lnTo>
                  <a:pt x="178549" y="125016"/>
                </a:lnTo>
                <a:close/>
                <a:moveTo>
                  <a:pt x="228287" y="103584"/>
                </a:moveTo>
                <a:cubicBezTo>
                  <a:pt x="224091" y="58579"/>
                  <a:pt x="193819" y="21119"/>
                  <a:pt x="152698" y="6563"/>
                </a:cubicBezTo>
                <a:cubicBezTo>
                  <a:pt x="167119" y="29870"/>
                  <a:pt x="176986" y="65365"/>
                  <a:pt x="178549" y="103584"/>
                </a:cubicBezTo>
                <a:lnTo>
                  <a:pt x="228287" y="103584"/>
                </a:lnTo>
                <a:close/>
              </a:path>
            </a:pathLst>
          </a:custGeom>
          <a:solidFill>
            <a:srgbClr val="0071E3"/>
          </a:solidFill>
          <a:ln/>
        </p:spPr>
      </p:sp>
      <p:sp>
        <p:nvSpPr>
          <p:cNvPr id="13" name="Text 11"/>
          <p:cNvSpPr/>
          <p:nvPr/>
        </p:nvSpPr>
        <p:spPr>
          <a:xfrm>
            <a:off x="5102126" y="1571625"/>
            <a:ext cx="781050" cy="381000"/>
          </a:xfrm>
          <a:prstGeom prst="rect">
            <a:avLst/>
          </a:prstGeom>
          <a:noFill/>
          <a:ln/>
        </p:spPr>
        <p:txBody>
          <a:bodyPr wrap="square" lIns="0" tIns="0" rIns="0" bIns="0" rtlCol="0" anchor="ctr"/>
          <a:lstStyle/>
          <a:p>
            <a:pPr>
              <a:lnSpc>
                <a:spcPct val="90000"/>
              </a:lnSpc>
            </a:pPr>
            <a:r>
              <a:rPr lang="en-US" sz="2700" b="1" dirty="0">
                <a:solidFill>
                  <a:srgbClr val="1D1D1F"/>
                </a:solidFill>
                <a:latin typeface="MiSans" pitchFamily="34" charset="0"/>
                <a:ea typeface="MiSans" pitchFamily="34" charset="-122"/>
                <a:cs typeface="MiSans" pitchFamily="34" charset="-120"/>
              </a:rPr>
              <a:t>48</a:t>
            </a:r>
            <a:endParaRPr lang="en-US" sz="1600" dirty="0"/>
          </a:p>
        </p:txBody>
      </p:sp>
      <p:sp>
        <p:nvSpPr>
          <p:cNvPr id="14" name="Text 12"/>
          <p:cNvSpPr/>
          <p:nvPr/>
        </p:nvSpPr>
        <p:spPr>
          <a:xfrm>
            <a:off x="5102126" y="1990725"/>
            <a:ext cx="68580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覆盖辖区</a:t>
            </a:r>
            <a:endParaRPr lang="en-US" sz="1600" dirty="0"/>
          </a:p>
        </p:txBody>
      </p:sp>
      <p:sp>
        <p:nvSpPr>
          <p:cNvPr id="15" name="Text 13"/>
          <p:cNvSpPr/>
          <p:nvPr/>
        </p:nvSpPr>
        <p:spPr>
          <a:xfrm>
            <a:off x="4492526" y="2333625"/>
            <a:ext cx="3286125" cy="247650"/>
          </a:xfrm>
          <a:prstGeom prst="rect">
            <a:avLst/>
          </a:prstGeom>
          <a:noFill/>
          <a:ln/>
        </p:spPr>
        <p:txBody>
          <a:bodyPr wrap="square" lIns="0" tIns="0" rIns="0" bIns="0" rtlCol="0" anchor="ctr"/>
          <a:lstStyle/>
          <a:p>
            <a:pPr>
              <a:lnSpc>
                <a:spcPct val="140000"/>
              </a:lnSpc>
            </a:pPr>
            <a:r>
              <a:rPr lang="en-US" sz="1200" dirty="0">
                <a:solidFill>
                  <a:srgbClr val="1D1D1F"/>
                </a:solidFill>
                <a:latin typeface="MiSans" pitchFamily="34" charset="0"/>
                <a:ea typeface="MiSans" pitchFamily="34" charset="-122"/>
                <a:cs typeface="MiSans" pitchFamily="34" charset="-120"/>
              </a:rPr>
              <a:t>包括英国、欧盟、日韩、新加坡等</a:t>
            </a:r>
            <a:pPr>
              <a:lnSpc>
                <a:spcPct val="140000"/>
              </a:lnSpc>
            </a:pPr>
            <a:r>
              <a:rPr lang="en-US" sz="1200" b="1" dirty="0">
                <a:solidFill>
                  <a:srgbClr val="0071E3"/>
                </a:solidFill>
                <a:latin typeface="MiSans" pitchFamily="34" charset="0"/>
                <a:ea typeface="MiSans" pitchFamily="34" charset="-122"/>
                <a:cs typeface="MiSans" pitchFamily="34" charset="-120"/>
              </a:rPr>
              <a:t>主要加密市场</a:t>
            </a:r>
            <a:endParaRPr lang="en-US" sz="1600" dirty="0"/>
          </a:p>
        </p:txBody>
      </p:sp>
      <p:sp>
        <p:nvSpPr>
          <p:cNvPr id="16" name="Shape 14"/>
          <p:cNvSpPr/>
          <p:nvPr/>
        </p:nvSpPr>
        <p:spPr>
          <a:xfrm>
            <a:off x="8132713" y="1338263"/>
            <a:ext cx="3676650" cy="1476375"/>
          </a:xfrm>
          <a:custGeom>
            <a:avLst/>
            <a:gdLst/>
            <a:ahLst/>
            <a:cxnLst/>
            <a:rect l="l" t="t" r="r" b="b"/>
            <a:pathLst>
              <a:path w="3676650" h="1476375">
                <a:moveTo>
                  <a:pt x="152406" y="0"/>
                </a:moveTo>
                <a:lnTo>
                  <a:pt x="3524244" y="0"/>
                </a:lnTo>
                <a:cubicBezTo>
                  <a:pt x="3608415" y="0"/>
                  <a:pt x="3676650" y="68235"/>
                  <a:pt x="3676650" y="152406"/>
                </a:cubicBezTo>
                <a:lnTo>
                  <a:pt x="3676650" y="1323969"/>
                </a:lnTo>
                <a:cubicBezTo>
                  <a:pt x="3676650" y="1408140"/>
                  <a:pt x="3608415" y="1476375"/>
                  <a:pt x="3524244" y="1476375"/>
                </a:cubicBezTo>
                <a:lnTo>
                  <a:pt x="152406" y="1476375"/>
                </a:lnTo>
                <a:cubicBezTo>
                  <a:pt x="68235" y="1476375"/>
                  <a:pt x="0" y="1408140"/>
                  <a:pt x="0" y="1323969"/>
                </a:cubicBezTo>
                <a:lnTo>
                  <a:pt x="0" y="152406"/>
                </a:lnTo>
                <a:cubicBezTo>
                  <a:pt x="0" y="68291"/>
                  <a:pt x="68291" y="0"/>
                  <a:pt x="152406"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17" name="Shape 15"/>
          <p:cNvSpPr/>
          <p:nvPr/>
        </p:nvSpPr>
        <p:spPr>
          <a:xfrm>
            <a:off x="8366075" y="1571625"/>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18" name="Shape 16"/>
          <p:cNvSpPr/>
          <p:nvPr/>
        </p:nvSpPr>
        <p:spPr>
          <a:xfrm>
            <a:off x="8480375" y="1685925"/>
            <a:ext cx="228600" cy="228600"/>
          </a:xfrm>
          <a:custGeom>
            <a:avLst/>
            <a:gdLst/>
            <a:ahLst/>
            <a:cxnLst/>
            <a:rect l="l" t="t" r="r" b="b"/>
            <a:pathLst>
              <a:path w="228600" h="228600">
                <a:moveTo>
                  <a:pt x="224403" y="67241"/>
                </a:moveTo>
                <a:lnTo>
                  <a:pt x="181541" y="110103"/>
                </a:lnTo>
                <a:cubicBezTo>
                  <a:pt x="177433" y="114211"/>
                  <a:pt x="171316" y="115416"/>
                  <a:pt x="165958" y="113184"/>
                </a:cubicBezTo>
                <a:cubicBezTo>
                  <a:pt x="160600" y="110951"/>
                  <a:pt x="157163" y="105772"/>
                  <a:pt x="157163" y="100013"/>
                </a:cubicBezTo>
                <a:lnTo>
                  <a:pt x="157163" y="71438"/>
                </a:lnTo>
                <a:lnTo>
                  <a:pt x="14288" y="71438"/>
                </a:lnTo>
                <a:cubicBezTo>
                  <a:pt x="6385" y="71438"/>
                  <a:pt x="0" y="65053"/>
                  <a:pt x="0" y="57150"/>
                </a:cubicBezTo>
                <a:cubicBezTo>
                  <a:pt x="0" y="49247"/>
                  <a:pt x="6385" y="42863"/>
                  <a:pt x="14288" y="42863"/>
                </a:cubicBezTo>
                <a:lnTo>
                  <a:pt x="157163" y="42863"/>
                </a:lnTo>
                <a:lnTo>
                  <a:pt x="157163" y="14288"/>
                </a:lnTo>
                <a:cubicBezTo>
                  <a:pt x="157163" y="8528"/>
                  <a:pt x="160645" y="3304"/>
                  <a:pt x="166003" y="1072"/>
                </a:cubicBezTo>
                <a:cubicBezTo>
                  <a:pt x="171361" y="-1161"/>
                  <a:pt x="177478" y="89"/>
                  <a:pt x="181585" y="4152"/>
                </a:cubicBezTo>
                <a:lnTo>
                  <a:pt x="224448" y="47015"/>
                </a:lnTo>
                <a:cubicBezTo>
                  <a:pt x="230029" y="52596"/>
                  <a:pt x="230029" y="61659"/>
                  <a:pt x="224448" y="67241"/>
                </a:cubicBezTo>
                <a:close/>
                <a:moveTo>
                  <a:pt x="47015" y="224403"/>
                </a:moveTo>
                <a:lnTo>
                  <a:pt x="4152" y="181541"/>
                </a:lnTo>
                <a:cubicBezTo>
                  <a:pt x="-1429" y="175959"/>
                  <a:pt x="-1429" y="166896"/>
                  <a:pt x="4152" y="161315"/>
                </a:cubicBezTo>
                <a:lnTo>
                  <a:pt x="47015" y="118452"/>
                </a:lnTo>
                <a:cubicBezTo>
                  <a:pt x="51122" y="114345"/>
                  <a:pt x="57239" y="113139"/>
                  <a:pt x="62597" y="115372"/>
                </a:cubicBezTo>
                <a:cubicBezTo>
                  <a:pt x="67955" y="117604"/>
                  <a:pt x="71438" y="122828"/>
                  <a:pt x="71438" y="128588"/>
                </a:cubicBezTo>
                <a:lnTo>
                  <a:pt x="71438" y="157163"/>
                </a:lnTo>
                <a:lnTo>
                  <a:pt x="214313" y="157163"/>
                </a:lnTo>
                <a:cubicBezTo>
                  <a:pt x="222215" y="157163"/>
                  <a:pt x="228600" y="163547"/>
                  <a:pt x="228600" y="171450"/>
                </a:cubicBezTo>
                <a:cubicBezTo>
                  <a:pt x="228600" y="179353"/>
                  <a:pt x="222215" y="185738"/>
                  <a:pt x="214313" y="185738"/>
                </a:cubicBezTo>
                <a:lnTo>
                  <a:pt x="71438" y="185738"/>
                </a:lnTo>
                <a:lnTo>
                  <a:pt x="71438" y="214313"/>
                </a:lnTo>
                <a:cubicBezTo>
                  <a:pt x="71438" y="220072"/>
                  <a:pt x="67955" y="225296"/>
                  <a:pt x="62597" y="227528"/>
                </a:cubicBezTo>
                <a:cubicBezTo>
                  <a:pt x="57239" y="229761"/>
                  <a:pt x="51122" y="228511"/>
                  <a:pt x="47015" y="224448"/>
                </a:cubicBezTo>
                <a:close/>
              </a:path>
            </a:pathLst>
          </a:custGeom>
          <a:solidFill>
            <a:srgbClr val="0071E3"/>
          </a:solidFill>
          <a:ln/>
        </p:spPr>
      </p:sp>
      <p:sp>
        <p:nvSpPr>
          <p:cNvPr id="19" name="Text 17"/>
          <p:cNvSpPr/>
          <p:nvPr/>
        </p:nvSpPr>
        <p:spPr>
          <a:xfrm>
            <a:off x="8975675" y="1571625"/>
            <a:ext cx="857250" cy="381000"/>
          </a:xfrm>
          <a:prstGeom prst="rect">
            <a:avLst/>
          </a:prstGeom>
          <a:noFill/>
          <a:ln/>
        </p:spPr>
        <p:txBody>
          <a:bodyPr wrap="square" lIns="0" tIns="0" rIns="0" bIns="0" rtlCol="0" anchor="ctr"/>
          <a:lstStyle/>
          <a:p>
            <a:pPr>
              <a:lnSpc>
                <a:spcPct val="90000"/>
              </a:lnSpc>
            </a:pPr>
            <a:r>
              <a:rPr lang="en-US" sz="2700" b="1" dirty="0">
                <a:solidFill>
                  <a:srgbClr val="1D1D1F"/>
                </a:solidFill>
                <a:latin typeface="MiSans" pitchFamily="34" charset="0"/>
                <a:ea typeface="MiSans" pitchFamily="34" charset="-122"/>
                <a:cs typeface="MiSans" pitchFamily="34" charset="-120"/>
              </a:rPr>
              <a:t>实时</a:t>
            </a:r>
            <a:endParaRPr lang="en-US" sz="1600" dirty="0"/>
          </a:p>
        </p:txBody>
      </p:sp>
      <p:sp>
        <p:nvSpPr>
          <p:cNvPr id="20" name="Text 18"/>
          <p:cNvSpPr/>
          <p:nvPr/>
        </p:nvSpPr>
        <p:spPr>
          <a:xfrm>
            <a:off x="8975675" y="1990725"/>
            <a:ext cx="76200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情报交换</a:t>
            </a:r>
            <a:endParaRPr lang="en-US" sz="1600" dirty="0"/>
          </a:p>
        </p:txBody>
      </p:sp>
      <p:sp>
        <p:nvSpPr>
          <p:cNvPr id="21" name="Text 19"/>
          <p:cNvSpPr/>
          <p:nvPr/>
        </p:nvSpPr>
        <p:spPr>
          <a:xfrm>
            <a:off x="8366075" y="2333625"/>
            <a:ext cx="3286125" cy="247650"/>
          </a:xfrm>
          <a:prstGeom prst="rect">
            <a:avLst/>
          </a:prstGeom>
          <a:noFill/>
          <a:ln/>
        </p:spPr>
        <p:txBody>
          <a:bodyPr wrap="square" lIns="0" tIns="0" rIns="0" bIns="0" rtlCol="0" anchor="ctr"/>
          <a:lstStyle/>
          <a:p>
            <a:pPr>
              <a:lnSpc>
                <a:spcPct val="140000"/>
              </a:lnSpc>
            </a:pPr>
            <a:r>
              <a:rPr lang="en-US" sz="1200" dirty="0">
                <a:solidFill>
                  <a:srgbClr val="1D1D1F"/>
                </a:solidFill>
                <a:latin typeface="MiSans" pitchFamily="34" charset="0"/>
                <a:ea typeface="MiSans" pitchFamily="34" charset="-122"/>
                <a:cs typeface="MiSans" pitchFamily="34" charset="-120"/>
              </a:rPr>
              <a:t>跨国税务机关间</a:t>
            </a:r>
            <a:pPr>
              <a:lnSpc>
                <a:spcPct val="140000"/>
              </a:lnSpc>
            </a:pPr>
            <a:r>
              <a:rPr lang="en-US" sz="1200" b="1" dirty="0">
                <a:solidFill>
                  <a:srgbClr val="0071E3"/>
                </a:solidFill>
                <a:latin typeface="MiSans" pitchFamily="34" charset="0"/>
                <a:ea typeface="MiSans" pitchFamily="34" charset="-122"/>
                <a:cs typeface="MiSans" pitchFamily="34" charset="-120"/>
              </a:rPr>
              <a:t>自动情报交换</a:t>
            </a:r>
            <a:pPr>
              <a:lnSpc>
                <a:spcPct val="140000"/>
              </a:lnSpc>
            </a:pPr>
            <a:r>
              <a:rPr lang="en-US" sz="1200" dirty="0">
                <a:solidFill>
                  <a:srgbClr val="1D1D1F"/>
                </a:solidFill>
                <a:latin typeface="MiSans" pitchFamily="34" charset="0"/>
                <a:ea typeface="MiSans" pitchFamily="34" charset="-122"/>
                <a:cs typeface="MiSans" pitchFamily="34" charset="-120"/>
              </a:rPr>
              <a:t>机制启动</a:t>
            </a:r>
            <a:endParaRPr lang="en-US" sz="1600" dirty="0"/>
          </a:p>
        </p:txBody>
      </p:sp>
      <p:sp>
        <p:nvSpPr>
          <p:cNvPr id="22" name="Shape 20"/>
          <p:cNvSpPr/>
          <p:nvPr/>
        </p:nvSpPr>
        <p:spPr>
          <a:xfrm>
            <a:off x="385763" y="3014663"/>
            <a:ext cx="11420475" cy="3457575"/>
          </a:xfrm>
          <a:custGeom>
            <a:avLst/>
            <a:gdLst/>
            <a:ahLst/>
            <a:cxnLst/>
            <a:rect l="l" t="t" r="r" b="b"/>
            <a:pathLst>
              <a:path w="11420475" h="3457575">
                <a:moveTo>
                  <a:pt x="152410" y="0"/>
                </a:moveTo>
                <a:lnTo>
                  <a:pt x="11268065" y="0"/>
                </a:lnTo>
                <a:cubicBezTo>
                  <a:pt x="11352239" y="0"/>
                  <a:pt x="11420475" y="68236"/>
                  <a:pt x="11420475" y="152410"/>
                </a:cubicBezTo>
                <a:lnTo>
                  <a:pt x="11420475" y="3305165"/>
                </a:lnTo>
                <a:cubicBezTo>
                  <a:pt x="11420475" y="3389339"/>
                  <a:pt x="11352239" y="3457575"/>
                  <a:pt x="11268065" y="3457575"/>
                </a:cubicBezTo>
                <a:lnTo>
                  <a:pt x="152410" y="3457575"/>
                </a:lnTo>
                <a:cubicBezTo>
                  <a:pt x="68236" y="3457575"/>
                  <a:pt x="0" y="3389339"/>
                  <a:pt x="0" y="3305165"/>
                </a:cubicBezTo>
                <a:lnTo>
                  <a:pt x="0" y="152410"/>
                </a:lnTo>
                <a:cubicBezTo>
                  <a:pt x="0" y="68293"/>
                  <a:pt x="68293" y="0"/>
                  <a:pt x="152410"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23" name="Shape 21"/>
          <p:cNvSpPr/>
          <p:nvPr/>
        </p:nvSpPr>
        <p:spPr>
          <a:xfrm>
            <a:off x="642938" y="3286125"/>
            <a:ext cx="190500" cy="190500"/>
          </a:xfrm>
          <a:custGeom>
            <a:avLst/>
            <a:gdLst/>
            <a:ahLst/>
            <a:cxnLst/>
            <a:rect l="l" t="t" r="r" b="b"/>
            <a:pathLst>
              <a:path w="190500" h="190500">
                <a:moveTo>
                  <a:pt x="95250" y="0"/>
                </a:moveTo>
                <a:cubicBezTo>
                  <a:pt x="100719" y="0"/>
                  <a:pt x="105742" y="3014"/>
                  <a:pt x="108347" y="7813"/>
                </a:cubicBezTo>
                <a:lnTo>
                  <a:pt x="188714" y="156642"/>
                </a:lnTo>
                <a:cubicBezTo>
                  <a:pt x="191207" y="161255"/>
                  <a:pt x="191095" y="166836"/>
                  <a:pt x="188416" y="171338"/>
                </a:cubicBezTo>
                <a:cubicBezTo>
                  <a:pt x="185737" y="175840"/>
                  <a:pt x="180863" y="178594"/>
                  <a:pt x="175617" y="178594"/>
                </a:cubicBezTo>
                <a:lnTo>
                  <a:pt x="14883" y="178594"/>
                </a:lnTo>
                <a:cubicBezTo>
                  <a:pt x="9637" y="178594"/>
                  <a:pt x="4800" y="175840"/>
                  <a:pt x="2084" y="171338"/>
                </a:cubicBezTo>
                <a:cubicBezTo>
                  <a:pt x="-633" y="166836"/>
                  <a:pt x="-707" y="161255"/>
                  <a:pt x="1786" y="156642"/>
                </a:cubicBezTo>
                <a:lnTo>
                  <a:pt x="82153" y="7813"/>
                </a:lnTo>
                <a:cubicBezTo>
                  <a:pt x="84758" y="3014"/>
                  <a:pt x="89781" y="0"/>
                  <a:pt x="95250" y="0"/>
                </a:cubicBezTo>
                <a:close/>
                <a:moveTo>
                  <a:pt x="95250" y="62508"/>
                </a:moveTo>
                <a:cubicBezTo>
                  <a:pt x="90301" y="62508"/>
                  <a:pt x="86320" y="66489"/>
                  <a:pt x="86320" y="71438"/>
                </a:cubicBezTo>
                <a:lnTo>
                  <a:pt x="86320" y="113109"/>
                </a:lnTo>
                <a:cubicBezTo>
                  <a:pt x="86320" y="118058"/>
                  <a:pt x="90301" y="122039"/>
                  <a:pt x="95250" y="122039"/>
                </a:cubicBezTo>
                <a:cubicBezTo>
                  <a:pt x="100199" y="122039"/>
                  <a:pt x="104180" y="118058"/>
                  <a:pt x="104180" y="113109"/>
                </a:cubicBezTo>
                <a:lnTo>
                  <a:pt x="104180" y="71438"/>
                </a:lnTo>
                <a:cubicBezTo>
                  <a:pt x="104180" y="66489"/>
                  <a:pt x="100199" y="62508"/>
                  <a:pt x="95250" y="62508"/>
                </a:cubicBezTo>
                <a:close/>
                <a:moveTo>
                  <a:pt x="105184" y="142875"/>
                </a:moveTo>
                <a:cubicBezTo>
                  <a:pt x="105410" y="139188"/>
                  <a:pt x="103571" y="135679"/>
                  <a:pt x="100410" y="133767"/>
                </a:cubicBezTo>
                <a:cubicBezTo>
                  <a:pt x="97249" y="131855"/>
                  <a:pt x="93288" y="131855"/>
                  <a:pt x="90127" y="133767"/>
                </a:cubicBezTo>
                <a:cubicBezTo>
                  <a:pt x="86966" y="135679"/>
                  <a:pt x="85127" y="139188"/>
                  <a:pt x="85353" y="142875"/>
                </a:cubicBezTo>
                <a:cubicBezTo>
                  <a:pt x="85127" y="146562"/>
                  <a:pt x="86966" y="150071"/>
                  <a:pt x="90127" y="151983"/>
                </a:cubicBezTo>
                <a:cubicBezTo>
                  <a:pt x="93288" y="153895"/>
                  <a:pt x="97249" y="153895"/>
                  <a:pt x="100410" y="151983"/>
                </a:cubicBezTo>
                <a:cubicBezTo>
                  <a:pt x="103571" y="150071"/>
                  <a:pt x="105410" y="146562"/>
                  <a:pt x="105184" y="142875"/>
                </a:cubicBezTo>
                <a:close/>
              </a:path>
            </a:pathLst>
          </a:custGeom>
          <a:solidFill>
            <a:srgbClr val="0071E3"/>
          </a:solidFill>
          <a:ln/>
        </p:spPr>
      </p:sp>
      <p:sp>
        <p:nvSpPr>
          <p:cNvPr id="24" name="Text 22"/>
          <p:cNvSpPr/>
          <p:nvPr/>
        </p:nvSpPr>
        <p:spPr>
          <a:xfrm>
            <a:off x="857250" y="3248025"/>
            <a:ext cx="10810875" cy="266700"/>
          </a:xfrm>
          <a:prstGeom prst="rect">
            <a:avLst/>
          </a:prstGeom>
          <a:noFill/>
          <a:ln/>
        </p:spPr>
        <p:txBody>
          <a:bodyPr wrap="square" lIns="0" tIns="0" rIns="0" bIns="0" rtlCol="0" anchor="ctr"/>
          <a:lstStyle/>
          <a:p>
            <a:pPr>
              <a:lnSpc>
                <a:spcPct val="120000"/>
              </a:lnSpc>
            </a:pPr>
            <a:r>
              <a:rPr lang="en-US" sz="1500" b="1" dirty="0">
                <a:solidFill>
                  <a:srgbClr val="1D1D1F"/>
                </a:solidFill>
                <a:latin typeface="MiSans" pitchFamily="34" charset="0"/>
                <a:ea typeface="MiSans" pitchFamily="34" charset="-122"/>
                <a:cs typeface="MiSans" pitchFamily="34" charset="-120"/>
              </a:rPr>
              <a:t>用户面临的合规压力</a:t>
            </a:r>
            <a:endParaRPr lang="en-US" sz="1600" dirty="0"/>
          </a:p>
        </p:txBody>
      </p:sp>
      <p:sp>
        <p:nvSpPr>
          <p:cNvPr id="25" name="Shape 23"/>
          <p:cNvSpPr/>
          <p:nvPr/>
        </p:nvSpPr>
        <p:spPr>
          <a:xfrm>
            <a:off x="619125" y="3667125"/>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0071E3"/>
          </a:solidFill>
          <a:ln/>
        </p:spPr>
      </p:sp>
      <p:sp>
        <p:nvSpPr>
          <p:cNvPr id="26" name="Text 24"/>
          <p:cNvSpPr/>
          <p:nvPr/>
        </p:nvSpPr>
        <p:spPr>
          <a:xfrm>
            <a:off x="576263" y="3667125"/>
            <a:ext cx="466725" cy="381000"/>
          </a:xfrm>
          <a:prstGeom prst="rect">
            <a:avLst/>
          </a:prstGeom>
          <a:noFill/>
          <a:ln/>
        </p:spPr>
        <p:txBody>
          <a:bodyPr wrap="square" lIns="0" tIns="0" rIns="0" bIns="0" rtlCol="0" anchor="ctr"/>
          <a:lstStyle/>
          <a:p>
            <a:pPr algn="ctr">
              <a:lnSpc>
                <a:spcPct val="130000"/>
              </a:lnSpc>
            </a:pPr>
            <a:r>
              <a:rPr lang="en-US" sz="1350" b="1" dirty="0">
                <a:solidFill>
                  <a:srgbClr val="FFFFFF"/>
                </a:solidFill>
                <a:latin typeface="MiSans" pitchFamily="34" charset="0"/>
                <a:ea typeface="MiSans" pitchFamily="34" charset="-122"/>
                <a:cs typeface="MiSans" pitchFamily="34" charset="-120"/>
              </a:rPr>
              <a:t>1</a:t>
            </a:r>
            <a:endParaRPr lang="en-US" sz="1600" dirty="0"/>
          </a:p>
        </p:txBody>
      </p:sp>
      <p:sp>
        <p:nvSpPr>
          <p:cNvPr id="27" name="Text 25"/>
          <p:cNvSpPr/>
          <p:nvPr/>
        </p:nvSpPr>
        <p:spPr>
          <a:xfrm>
            <a:off x="1114425" y="3724275"/>
            <a:ext cx="9429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交易透明化</a:t>
            </a:r>
            <a:endParaRPr lang="en-US" sz="1600" dirty="0"/>
          </a:p>
        </p:txBody>
      </p:sp>
      <p:sp>
        <p:nvSpPr>
          <p:cNvPr id="28" name="Text 26"/>
          <p:cNvSpPr/>
          <p:nvPr/>
        </p:nvSpPr>
        <p:spPr>
          <a:xfrm>
            <a:off x="619125" y="4162425"/>
            <a:ext cx="3571875" cy="207645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境外交易与去中心化协议的操作细节将对居民国税务机关完全透明</a:t>
            </a:r>
            <a:endParaRPr lang="en-US" sz="1600" dirty="0"/>
          </a:p>
        </p:txBody>
      </p:sp>
      <p:sp>
        <p:nvSpPr>
          <p:cNvPr id="29" name="Shape 27"/>
          <p:cNvSpPr/>
          <p:nvPr/>
        </p:nvSpPr>
        <p:spPr>
          <a:xfrm>
            <a:off x="4346525" y="3667125"/>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0071E3"/>
          </a:solidFill>
          <a:ln/>
        </p:spPr>
      </p:sp>
      <p:sp>
        <p:nvSpPr>
          <p:cNvPr id="30" name="Text 28"/>
          <p:cNvSpPr/>
          <p:nvPr/>
        </p:nvSpPr>
        <p:spPr>
          <a:xfrm>
            <a:off x="4303663" y="3667125"/>
            <a:ext cx="466725" cy="381000"/>
          </a:xfrm>
          <a:prstGeom prst="rect">
            <a:avLst/>
          </a:prstGeom>
          <a:noFill/>
          <a:ln/>
        </p:spPr>
        <p:txBody>
          <a:bodyPr wrap="square" lIns="0" tIns="0" rIns="0" bIns="0" rtlCol="0" anchor="ctr"/>
          <a:lstStyle/>
          <a:p>
            <a:pPr algn="ctr">
              <a:lnSpc>
                <a:spcPct val="130000"/>
              </a:lnSpc>
            </a:pPr>
            <a:r>
              <a:rPr lang="en-US" sz="1350" b="1" dirty="0">
                <a:solidFill>
                  <a:srgbClr val="FFFFFF"/>
                </a:solidFill>
                <a:latin typeface="MiSans" pitchFamily="34" charset="0"/>
                <a:ea typeface="MiSans" pitchFamily="34" charset="-122"/>
                <a:cs typeface="MiSans" pitchFamily="34" charset="-120"/>
              </a:rPr>
              <a:t>2</a:t>
            </a:r>
            <a:endParaRPr lang="en-US" sz="1600" dirty="0"/>
          </a:p>
        </p:txBody>
      </p:sp>
      <p:sp>
        <p:nvSpPr>
          <p:cNvPr id="31" name="Text 29"/>
          <p:cNvSpPr/>
          <p:nvPr/>
        </p:nvSpPr>
        <p:spPr>
          <a:xfrm>
            <a:off x="4841825" y="3724275"/>
            <a:ext cx="77152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历史追溯</a:t>
            </a:r>
            <a:endParaRPr lang="en-US" sz="1600" dirty="0"/>
          </a:p>
        </p:txBody>
      </p:sp>
      <p:sp>
        <p:nvSpPr>
          <p:cNvPr id="32" name="Text 30"/>
          <p:cNvSpPr/>
          <p:nvPr/>
        </p:nvSpPr>
        <p:spPr>
          <a:xfrm>
            <a:off x="4346525" y="4162425"/>
            <a:ext cx="3571875" cy="207645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历史数据的追溯机制使得传统"申报滞后"模式不再可行</a:t>
            </a:r>
            <a:endParaRPr lang="en-US" sz="1600" dirty="0"/>
          </a:p>
        </p:txBody>
      </p:sp>
      <p:sp>
        <p:nvSpPr>
          <p:cNvPr id="33" name="Shape 31"/>
          <p:cNvSpPr/>
          <p:nvPr/>
        </p:nvSpPr>
        <p:spPr>
          <a:xfrm>
            <a:off x="8073926" y="3667125"/>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0071E3"/>
          </a:solidFill>
          <a:ln/>
        </p:spPr>
      </p:sp>
      <p:sp>
        <p:nvSpPr>
          <p:cNvPr id="34" name="Text 32"/>
          <p:cNvSpPr/>
          <p:nvPr/>
        </p:nvSpPr>
        <p:spPr>
          <a:xfrm>
            <a:off x="8031063" y="3667125"/>
            <a:ext cx="466725" cy="381000"/>
          </a:xfrm>
          <a:prstGeom prst="rect">
            <a:avLst/>
          </a:prstGeom>
          <a:noFill/>
          <a:ln/>
        </p:spPr>
        <p:txBody>
          <a:bodyPr wrap="square" lIns="0" tIns="0" rIns="0" bIns="0" rtlCol="0" anchor="ctr"/>
          <a:lstStyle/>
          <a:p>
            <a:pPr algn="ctr">
              <a:lnSpc>
                <a:spcPct val="130000"/>
              </a:lnSpc>
            </a:pPr>
            <a:r>
              <a:rPr lang="en-US" sz="1350" b="1" dirty="0">
                <a:solidFill>
                  <a:srgbClr val="FFFFFF"/>
                </a:solidFill>
                <a:latin typeface="MiSans" pitchFamily="34" charset="0"/>
                <a:ea typeface="MiSans" pitchFamily="34" charset="-122"/>
                <a:cs typeface="MiSans" pitchFamily="34" charset="-120"/>
              </a:rPr>
              <a:t>3</a:t>
            </a:r>
            <a:endParaRPr lang="en-US" sz="1600" dirty="0"/>
          </a:p>
        </p:txBody>
      </p:sp>
      <p:sp>
        <p:nvSpPr>
          <p:cNvPr id="35" name="Text 33"/>
          <p:cNvSpPr/>
          <p:nvPr/>
        </p:nvSpPr>
        <p:spPr>
          <a:xfrm>
            <a:off x="8569226" y="3724275"/>
            <a:ext cx="77152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压力传导</a:t>
            </a:r>
            <a:endParaRPr lang="en-US" sz="1600" dirty="0"/>
          </a:p>
        </p:txBody>
      </p:sp>
      <p:sp>
        <p:nvSpPr>
          <p:cNvPr id="36" name="Text 34"/>
          <p:cNvSpPr/>
          <p:nvPr/>
        </p:nvSpPr>
        <p:spPr>
          <a:xfrm>
            <a:off x="8073926" y="4162425"/>
            <a:ext cx="3571875" cy="207645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虽然CARF约束服务提供者，但最终压力将传导至每一个个体纳税人</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CORE PAIN POINTS</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三大核心痛点</a:t>
            </a:r>
            <a:endParaRPr lang="en-US" sz="1600" dirty="0"/>
          </a:p>
        </p:txBody>
      </p:sp>
      <p:sp>
        <p:nvSpPr>
          <p:cNvPr id="4" name="Shape 2"/>
          <p:cNvSpPr/>
          <p:nvPr/>
        </p:nvSpPr>
        <p:spPr>
          <a:xfrm>
            <a:off x="385763" y="1338263"/>
            <a:ext cx="11420475" cy="1343025"/>
          </a:xfrm>
          <a:custGeom>
            <a:avLst/>
            <a:gdLst/>
            <a:ahLst/>
            <a:cxnLst/>
            <a:rect l="l" t="t" r="r" b="b"/>
            <a:pathLst>
              <a:path w="11420475" h="1343025">
                <a:moveTo>
                  <a:pt x="152406" y="0"/>
                </a:moveTo>
                <a:lnTo>
                  <a:pt x="11268069" y="0"/>
                </a:lnTo>
                <a:cubicBezTo>
                  <a:pt x="11352240" y="0"/>
                  <a:pt x="11420475" y="68235"/>
                  <a:pt x="11420475" y="152406"/>
                </a:cubicBezTo>
                <a:lnTo>
                  <a:pt x="11420475" y="1190619"/>
                </a:lnTo>
                <a:cubicBezTo>
                  <a:pt x="11420475" y="1274790"/>
                  <a:pt x="11352240" y="1343025"/>
                  <a:pt x="11268069" y="1343025"/>
                </a:cubicBezTo>
                <a:lnTo>
                  <a:pt x="152406" y="1343025"/>
                </a:lnTo>
                <a:cubicBezTo>
                  <a:pt x="68235" y="1343025"/>
                  <a:pt x="0" y="1274790"/>
                  <a:pt x="0" y="1190619"/>
                </a:cubicBezTo>
                <a:lnTo>
                  <a:pt x="0" y="152406"/>
                </a:lnTo>
                <a:cubicBezTo>
                  <a:pt x="0" y="68291"/>
                  <a:pt x="68291" y="0"/>
                  <a:pt x="152406"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5" name="Shape 3"/>
          <p:cNvSpPr/>
          <p:nvPr/>
        </p:nvSpPr>
        <p:spPr>
          <a:xfrm>
            <a:off x="619125" y="1571625"/>
            <a:ext cx="609600" cy="609600"/>
          </a:xfrm>
          <a:custGeom>
            <a:avLst/>
            <a:gdLst/>
            <a:ahLst/>
            <a:cxnLst/>
            <a:rect l="l" t="t" r="r" b="b"/>
            <a:pathLst>
              <a:path w="609600" h="609600">
                <a:moveTo>
                  <a:pt x="152400" y="0"/>
                </a:moveTo>
                <a:lnTo>
                  <a:pt x="457200" y="0"/>
                </a:lnTo>
                <a:cubicBezTo>
                  <a:pt x="541312" y="0"/>
                  <a:pt x="609600" y="68288"/>
                  <a:pt x="609600" y="152400"/>
                </a:cubicBezTo>
                <a:lnTo>
                  <a:pt x="609600" y="457200"/>
                </a:lnTo>
                <a:cubicBezTo>
                  <a:pt x="609600" y="541312"/>
                  <a:pt x="541312" y="609600"/>
                  <a:pt x="457200" y="609600"/>
                </a:cubicBezTo>
                <a:lnTo>
                  <a:pt x="152400" y="609600"/>
                </a:lnTo>
                <a:cubicBezTo>
                  <a:pt x="68288" y="609600"/>
                  <a:pt x="0" y="541312"/>
                  <a:pt x="0" y="457200"/>
                </a:cubicBezTo>
                <a:lnTo>
                  <a:pt x="0" y="152400"/>
                </a:lnTo>
                <a:cubicBezTo>
                  <a:pt x="0" y="68288"/>
                  <a:pt x="68288" y="0"/>
                  <a:pt x="152400" y="0"/>
                </a:cubicBezTo>
                <a:close/>
              </a:path>
            </a:pathLst>
          </a:custGeom>
          <a:gradFill rotWithShape="1" flip="none">
            <a:gsLst>
              <a:gs pos="0">
                <a:srgbClr val="0071E3"/>
              </a:gs>
              <a:gs pos="100000">
                <a:srgbClr val="0071E3">
                  <a:alpha val="60000"/>
                </a:srgbClr>
              </a:gs>
            </a:gsLst>
            <a:lin ang="2700000" scaled="1"/>
          </a:gradFill>
          <a:ln/>
        </p:spPr>
      </p:sp>
      <p:sp>
        <p:nvSpPr>
          <p:cNvPr id="6" name="Shape 4"/>
          <p:cNvSpPr/>
          <p:nvPr/>
        </p:nvSpPr>
        <p:spPr>
          <a:xfrm>
            <a:off x="783431" y="1733550"/>
            <a:ext cx="285750" cy="285750"/>
          </a:xfrm>
          <a:custGeom>
            <a:avLst/>
            <a:gdLst/>
            <a:ahLst/>
            <a:cxnLst/>
            <a:rect l="l" t="t" r="r" b="b"/>
            <a:pathLst>
              <a:path w="285750" h="285750">
                <a:moveTo>
                  <a:pt x="0" y="44648"/>
                </a:moveTo>
                <a:cubicBezTo>
                  <a:pt x="0" y="29859"/>
                  <a:pt x="11999" y="17859"/>
                  <a:pt x="26789" y="17859"/>
                </a:cubicBezTo>
                <a:lnTo>
                  <a:pt x="80367" y="17859"/>
                </a:lnTo>
                <a:cubicBezTo>
                  <a:pt x="95157" y="17859"/>
                  <a:pt x="107156" y="29859"/>
                  <a:pt x="107156" y="44648"/>
                </a:cubicBezTo>
                <a:lnTo>
                  <a:pt x="107156" y="53578"/>
                </a:lnTo>
                <a:lnTo>
                  <a:pt x="178594" y="53578"/>
                </a:lnTo>
                <a:lnTo>
                  <a:pt x="178594" y="44648"/>
                </a:lnTo>
                <a:cubicBezTo>
                  <a:pt x="178594" y="29859"/>
                  <a:pt x="190593" y="17859"/>
                  <a:pt x="205383" y="17859"/>
                </a:cubicBezTo>
                <a:lnTo>
                  <a:pt x="258961" y="17859"/>
                </a:lnTo>
                <a:cubicBezTo>
                  <a:pt x="273751" y="17859"/>
                  <a:pt x="285750" y="29859"/>
                  <a:pt x="285750" y="44648"/>
                </a:cubicBezTo>
                <a:lnTo>
                  <a:pt x="285750" y="98227"/>
                </a:lnTo>
                <a:cubicBezTo>
                  <a:pt x="285750" y="113016"/>
                  <a:pt x="273751" y="125016"/>
                  <a:pt x="258961" y="125016"/>
                </a:cubicBezTo>
                <a:lnTo>
                  <a:pt x="205383" y="125016"/>
                </a:lnTo>
                <a:cubicBezTo>
                  <a:pt x="190593" y="125016"/>
                  <a:pt x="178594" y="113016"/>
                  <a:pt x="178594" y="98227"/>
                </a:cubicBezTo>
                <a:lnTo>
                  <a:pt x="178594" y="89297"/>
                </a:lnTo>
                <a:lnTo>
                  <a:pt x="107156" y="89297"/>
                </a:lnTo>
                <a:lnTo>
                  <a:pt x="107156" y="98227"/>
                </a:lnTo>
                <a:cubicBezTo>
                  <a:pt x="107156" y="102301"/>
                  <a:pt x="106207" y="106207"/>
                  <a:pt x="104589" y="109668"/>
                </a:cubicBezTo>
                <a:lnTo>
                  <a:pt x="142875" y="160734"/>
                </a:lnTo>
                <a:lnTo>
                  <a:pt x="187523" y="160734"/>
                </a:lnTo>
                <a:cubicBezTo>
                  <a:pt x="202313" y="160734"/>
                  <a:pt x="214313" y="172734"/>
                  <a:pt x="214313" y="187523"/>
                </a:cubicBezTo>
                <a:lnTo>
                  <a:pt x="214313" y="241102"/>
                </a:lnTo>
                <a:cubicBezTo>
                  <a:pt x="214313" y="255891"/>
                  <a:pt x="202313" y="267891"/>
                  <a:pt x="187523" y="267891"/>
                </a:cubicBezTo>
                <a:lnTo>
                  <a:pt x="133945" y="267891"/>
                </a:lnTo>
                <a:cubicBezTo>
                  <a:pt x="119156" y="267891"/>
                  <a:pt x="107156" y="255891"/>
                  <a:pt x="107156" y="241102"/>
                </a:cubicBezTo>
                <a:lnTo>
                  <a:pt x="107156" y="187523"/>
                </a:lnTo>
                <a:cubicBezTo>
                  <a:pt x="107156" y="183449"/>
                  <a:pt x="108105" y="179543"/>
                  <a:pt x="109724" y="176082"/>
                </a:cubicBezTo>
                <a:lnTo>
                  <a:pt x="71438" y="125016"/>
                </a:lnTo>
                <a:lnTo>
                  <a:pt x="26789" y="125016"/>
                </a:lnTo>
                <a:cubicBezTo>
                  <a:pt x="11999" y="125016"/>
                  <a:pt x="0" y="113016"/>
                  <a:pt x="0" y="98227"/>
                </a:cubicBezTo>
                <a:lnTo>
                  <a:pt x="0" y="44648"/>
                </a:lnTo>
                <a:close/>
              </a:path>
            </a:pathLst>
          </a:custGeom>
          <a:solidFill>
            <a:srgbClr val="FFFFFF"/>
          </a:solidFill>
          <a:ln/>
        </p:spPr>
      </p:sp>
      <p:sp>
        <p:nvSpPr>
          <p:cNvPr id="7" name="Text 5"/>
          <p:cNvSpPr/>
          <p:nvPr/>
        </p:nvSpPr>
        <p:spPr>
          <a:xfrm>
            <a:off x="1457325" y="1571625"/>
            <a:ext cx="1022985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链上数据复杂性</a:t>
            </a:r>
            <a:endParaRPr lang="en-US" sz="1600" dirty="0"/>
          </a:p>
        </p:txBody>
      </p:sp>
      <p:sp>
        <p:nvSpPr>
          <p:cNvPr id="8" name="Text 6"/>
          <p:cNvSpPr/>
          <p:nvPr/>
        </p:nvSpPr>
        <p:spPr>
          <a:xfrm>
            <a:off x="1457325" y="1952625"/>
            <a:ext cx="10191750" cy="49530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单笔交易涉及Gas费扣除、跨链桥磨损、多协议交互及不同成本基准核算。高频交易者每年交易记录可达</a:t>
            </a:r>
            <a:pPr>
              <a:lnSpc>
                <a:spcPct val="140000"/>
              </a:lnSpc>
            </a:pPr>
            <a:r>
              <a:rPr lang="en-US" sz="1200" b="1" dirty="0">
                <a:solidFill>
                  <a:srgbClr val="0071E3"/>
                </a:solidFill>
                <a:latin typeface="MiSans" pitchFamily="34" charset="0"/>
                <a:ea typeface="MiSans" pitchFamily="34" charset="-122"/>
                <a:cs typeface="MiSans" pitchFamily="34" charset="-120"/>
              </a:rPr>
              <a:t>数千条</a:t>
            </a:r>
            <a:pPr>
              <a:lnSpc>
                <a:spcPct val="140000"/>
              </a:lnSpc>
            </a:pPr>
            <a:r>
              <a:rPr lang="en-US" sz="1200" dirty="0">
                <a:solidFill>
                  <a:srgbClr val="6E6E73"/>
                </a:solidFill>
                <a:latin typeface="MiSans" pitchFamily="34" charset="0"/>
                <a:ea typeface="MiSans" pitchFamily="34" charset="-122"/>
                <a:cs typeface="MiSans" pitchFamily="34" charset="-120"/>
              </a:rPr>
              <a:t>，手动清理并对齐成本基准极其繁重且易出错。</a:t>
            </a:r>
            <a:endParaRPr lang="en-US" sz="1600" dirty="0"/>
          </a:p>
        </p:txBody>
      </p:sp>
      <p:sp>
        <p:nvSpPr>
          <p:cNvPr id="9" name="Shape 7"/>
          <p:cNvSpPr/>
          <p:nvPr/>
        </p:nvSpPr>
        <p:spPr>
          <a:xfrm>
            <a:off x="385763" y="2843213"/>
            <a:ext cx="11420475" cy="1343025"/>
          </a:xfrm>
          <a:custGeom>
            <a:avLst/>
            <a:gdLst/>
            <a:ahLst/>
            <a:cxnLst/>
            <a:rect l="l" t="t" r="r" b="b"/>
            <a:pathLst>
              <a:path w="11420475" h="1343025">
                <a:moveTo>
                  <a:pt x="152406" y="0"/>
                </a:moveTo>
                <a:lnTo>
                  <a:pt x="11268069" y="0"/>
                </a:lnTo>
                <a:cubicBezTo>
                  <a:pt x="11352240" y="0"/>
                  <a:pt x="11420475" y="68235"/>
                  <a:pt x="11420475" y="152406"/>
                </a:cubicBezTo>
                <a:lnTo>
                  <a:pt x="11420475" y="1190619"/>
                </a:lnTo>
                <a:cubicBezTo>
                  <a:pt x="11420475" y="1274790"/>
                  <a:pt x="11352240" y="1343025"/>
                  <a:pt x="11268069" y="1343025"/>
                </a:cubicBezTo>
                <a:lnTo>
                  <a:pt x="152406" y="1343025"/>
                </a:lnTo>
                <a:cubicBezTo>
                  <a:pt x="68235" y="1343025"/>
                  <a:pt x="0" y="1274790"/>
                  <a:pt x="0" y="1190619"/>
                </a:cubicBezTo>
                <a:lnTo>
                  <a:pt x="0" y="152406"/>
                </a:lnTo>
                <a:cubicBezTo>
                  <a:pt x="0" y="68291"/>
                  <a:pt x="68291" y="0"/>
                  <a:pt x="152406"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10" name="Shape 8"/>
          <p:cNvSpPr/>
          <p:nvPr/>
        </p:nvSpPr>
        <p:spPr>
          <a:xfrm>
            <a:off x="619125" y="3076575"/>
            <a:ext cx="609600" cy="609600"/>
          </a:xfrm>
          <a:custGeom>
            <a:avLst/>
            <a:gdLst/>
            <a:ahLst/>
            <a:cxnLst/>
            <a:rect l="l" t="t" r="r" b="b"/>
            <a:pathLst>
              <a:path w="609600" h="609600">
                <a:moveTo>
                  <a:pt x="152400" y="0"/>
                </a:moveTo>
                <a:lnTo>
                  <a:pt x="457200" y="0"/>
                </a:lnTo>
                <a:cubicBezTo>
                  <a:pt x="541312" y="0"/>
                  <a:pt x="609600" y="68288"/>
                  <a:pt x="609600" y="152400"/>
                </a:cubicBezTo>
                <a:lnTo>
                  <a:pt x="609600" y="457200"/>
                </a:lnTo>
                <a:cubicBezTo>
                  <a:pt x="609600" y="541312"/>
                  <a:pt x="541312" y="609600"/>
                  <a:pt x="457200" y="609600"/>
                </a:cubicBezTo>
                <a:lnTo>
                  <a:pt x="152400" y="609600"/>
                </a:lnTo>
                <a:cubicBezTo>
                  <a:pt x="68288" y="609600"/>
                  <a:pt x="0" y="541312"/>
                  <a:pt x="0" y="457200"/>
                </a:cubicBezTo>
                <a:lnTo>
                  <a:pt x="0" y="152400"/>
                </a:lnTo>
                <a:cubicBezTo>
                  <a:pt x="0" y="68288"/>
                  <a:pt x="68288" y="0"/>
                  <a:pt x="152400" y="0"/>
                </a:cubicBezTo>
                <a:close/>
              </a:path>
            </a:pathLst>
          </a:custGeom>
          <a:gradFill rotWithShape="1" flip="none">
            <a:gsLst>
              <a:gs pos="0">
                <a:srgbClr val="0071E3"/>
              </a:gs>
              <a:gs pos="100000">
                <a:srgbClr val="0071E3">
                  <a:alpha val="60000"/>
                </a:srgbClr>
              </a:gs>
            </a:gsLst>
            <a:lin ang="2700000" scaled="1"/>
          </a:gradFill>
          <a:ln/>
        </p:spPr>
      </p:sp>
      <p:sp>
        <p:nvSpPr>
          <p:cNvPr id="11" name="Shape 9"/>
          <p:cNvSpPr/>
          <p:nvPr/>
        </p:nvSpPr>
        <p:spPr>
          <a:xfrm>
            <a:off x="765572" y="3238500"/>
            <a:ext cx="321469" cy="285750"/>
          </a:xfrm>
          <a:custGeom>
            <a:avLst/>
            <a:gdLst/>
            <a:ahLst/>
            <a:cxnLst/>
            <a:rect l="l" t="t" r="r" b="b"/>
            <a:pathLst>
              <a:path w="321469" h="285750">
                <a:moveTo>
                  <a:pt x="125016" y="138410"/>
                </a:moveTo>
                <a:cubicBezTo>
                  <a:pt x="161979" y="138410"/>
                  <a:pt x="191988" y="108401"/>
                  <a:pt x="191988" y="71438"/>
                </a:cubicBezTo>
                <a:cubicBezTo>
                  <a:pt x="191988" y="34474"/>
                  <a:pt x="161979" y="4465"/>
                  <a:pt x="125016" y="4465"/>
                </a:cubicBezTo>
                <a:cubicBezTo>
                  <a:pt x="88052" y="4465"/>
                  <a:pt x="58043" y="34474"/>
                  <a:pt x="58043" y="71438"/>
                </a:cubicBezTo>
                <a:cubicBezTo>
                  <a:pt x="58043" y="108401"/>
                  <a:pt x="88052" y="138410"/>
                  <a:pt x="125016" y="138410"/>
                </a:cubicBezTo>
                <a:close/>
                <a:moveTo>
                  <a:pt x="108440" y="169664"/>
                </a:moveTo>
                <a:cubicBezTo>
                  <a:pt x="53467" y="169664"/>
                  <a:pt x="8930" y="214201"/>
                  <a:pt x="8930" y="269174"/>
                </a:cubicBezTo>
                <a:cubicBezTo>
                  <a:pt x="8930" y="278327"/>
                  <a:pt x="16352" y="285750"/>
                  <a:pt x="25505" y="285750"/>
                </a:cubicBezTo>
                <a:lnTo>
                  <a:pt x="165869" y="285750"/>
                </a:lnTo>
                <a:cubicBezTo>
                  <a:pt x="145666" y="261975"/>
                  <a:pt x="133945" y="231335"/>
                  <a:pt x="133945" y="198909"/>
                </a:cubicBezTo>
                <a:lnTo>
                  <a:pt x="133945" y="181552"/>
                </a:lnTo>
                <a:cubicBezTo>
                  <a:pt x="133945" y="177478"/>
                  <a:pt x="134503" y="173459"/>
                  <a:pt x="135564" y="169664"/>
                </a:cubicBezTo>
                <a:lnTo>
                  <a:pt x="108440" y="169664"/>
                </a:lnTo>
                <a:close/>
                <a:moveTo>
                  <a:pt x="248524" y="272635"/>
                </a:moveTo>
                <a:lnTo>
                  <a:pt x="241102" y="276151"/>
                </a:lnTo>
                <a:lnTo>
                  <a:pt x="241102" y="171171"/>
                </a:lnTo>
                <a:lnTo>
                  <a:pt x="294680" y="189030"/>
                </a:lnTo>
                <a:lnTo>
                  <a:pt x="294680" y="199969"/>
                </a:lnTo>
                <a:cubicBezTo>
                  <a:pt x="294680" y="231111"/>
                  <a:pt x="276709" y="259407"/>
                  <a:pt x="248524" y="272690"/>
                </a:cubicBezTo>
                <a:close/>
                <a:moveTo>
                  <a:pt x="235465" y="144828"/>
                </a:moveTo>
                <a:lnTo>
                  <a:pt x="172957" y="165646"/>
                </a:lnTo>
                <a:cubicBezTo>
                  <a:pt x="165646" y="168101"/>
                  <a:pt x="160734" y="174910"/>
                  <a:pt x="160734" y="182612"/>
                </a:cubicBezTo>
                <a:lnTo>
                  <a:pt x="160734" y="199969"/>
                </a:lnTo>
                <a:cubicBezTo>
                  <a:pt x="160734" y="241492"/>
                  <a:pt x="184733" y="279276"/>
                  <a:pt x="222238" y="296912"/>
                </a:cubicBezTo>
                <a:lnTo>
                  <a:pt x="232563" y="301768"/>
                </a:lnTo>
                <a:cubicBezTo>
                  <a:pt x="235241" y="302995"/>
                  <a:pt x="238144" y="303665"/>
                  <a:pt x="241046" y="303665"/>
                </a:cubicBezTo>
                <a:cubicBezTo>
                  <a:pt x="243948" y="303665"/>
                  <a:pt x="246906" y="302995"/>
                  <a:pt x="249529" y="301768"/>
                </a:cubicBezTo>
                <a:lnTo>
                  <a:pt x="259854" y="296912"/>
                </a:lnTo>
                <a:cubicBezTo>
                  <a:pt x="297470" y="279220"/>
                  <a:pt x="321469" y="241436"/>
                  <a:pt x="321469" y="199913"/>
                </a:cubicBezTo>
                <a:lnTo>
                  <a:pt x="321469" y="182556"/>
                </a:lnTo>
                <a:cubicBezTo>
                  <a:pt x="321469" y="174854"/>
                  <a:pt x="316557" y="168046"/>
                  <a:pt x="309246" y="165590"/>
                </a:cubicBezTo>
                <a:lnTo>
                  <a:pt x="246738" y="144773"/>
                </a:lnTo>
                <a:cubicBezTo>
                  <a:pt x="243055" y="143545"/>
                  <a:pt x="239092" y="143545"/>
                  <a:pt x="235465" y="144773"/>
                </a:cubicBezTo>
                <a:close/>
              </a:path>
            </a:pathLst>
          </a:custGeom>
          <a:solidFill>
            <a:srgbClr val="FFFFFF"/>
          </a:solidFill>
          <a:ln/>
        </p:spPr>
      </p:sp>
      <p:sp>
        <p:nvSpPr>
          <p:cNvPr id="12" name="Text 10"/>
          <p:cNvSpPr/>
          <p:nvPr/>
        </p:nvSpPr>
        <p:spPr>
          <a:xfrm>
            <a:off x="1457325" y="3076575"/>
            <a:ext cx="1022985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信息不对称导致的自证困境</a:t>
            </a:r>
            <a:endParaRPr lang="en-US" sz="1600" dirty="0"/>
          </a:p>
        </p:txBody>
      </p:sp>
      <p:sp>
        <p:nvSpPr>
          <p:cNvPr id="13" name="Text 11"/>
          <p:cNvSpPr/>
          <p:nvPr/>
        </p:nvSpPr>
        <p:spPr>
          <a:xfrm>
            <a:off x="1457325" y="3457575"/>
            <a:ext cx="10191750" cy="49530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交易所仅单向报告资产流转频率与数额，而非"经济性质"。一笔从交易所提往私有钱包的资产，其性质是模糊的。这种"定性真空"导致纳税人陷入被动——若无法提供实时链上行为存证，将面临</a:t>
            </a:r>
            <a:pPr>
              <a:lnSpc>
                <a:spcPct val="140000"/>
              </a:lnSpc>
            </a:pPr>
            <a:r>
              <a:rPr lang="en-US" sz="1200" dirty="0">
                <a:solidFill>
                  <a:srgbClr val="0071E3"/>
                </a:solidFill>
                <a:highlight>
                  <a:srgbClr val="0071E3">
                    <a:alpha val="10000"/>
                  </a:srgbClr>
                </a:highlight>
                <a:latin typeface="MiSans" pitchFamily="34" charset="0"/>
                <a:ea typeface="MiSans" pitchFamily="34" charset="-122"/>
                <a:cs typeface="MiSans" pitchFamily="34" charset="-120"/>
              </a:rPr>
              <a:t> 高昂申辩成本与潜在法律惩戒 </a:t>
            </a:r>
            <a:pPr>
              <a:lnSpc>
                <a:spcPct val="140000"/>
              </a:lnSpc>
            </a:pPr>
            <a:r>
              <a:rPr lang="en-US" sz="1200" dirty="0">
                <a:solidFill>
                  <a:srgbClr val="6E6E73"/>
                </a:solidFill>
                <a:latin typeface="MiSans" pitchFamily="34" charset="0"/>
                <a:ea typeface="MiSans" pitchFamily="34" charset="-122"/>
                <a:cs typeface="MiSans" pitchFamily="34" charset="-120"/>
              </a:rPr>
              <a:t>。</a:t>
            </a:r>
            <a:endParaRPr lang="en-US" sz="1600" dirty="0"/>
          </a:p>
        </p:txBody>
      </p:sp>
      <p:sp>
        <p:nvSpPr>
          <p:cNvPr id="14" name="Shape 12"/>
          <p:cNvSpPr/>
          <p:nvPr/>
        </p:nvSpPr>
        <p:spPr>
          <a:xfrm>
            <a:off x="385763" y="4348163"/>
            <a:ext cx="11420475" cy="1343025"/>
          </a:xfrm>
          <a:custGeom>
            <a:avLst/>
            <a:gdLst/>
            <a:ahLst/>
            <a:cxnLst/>
            <a:rect l="l" t="t" r="r" b="b"/>
            <a:pathLst>
              <a:path w="11420475" h="1343025">
                <a:moveTo>
                  <a:pt x="152406" y="0"/>
                </a:moveTo>
                <a:lnTo>
                  <a:pt x="11268069" y="0"/>
                </a:lnTo>
                <a:cubicBezTo>
                  <a:pt x="11352240" y="0"/>
                  <a:pt x="11420475" y="68235"/>
                  <a:pt x="11420475" y="152406"/>
                </a:cubicBezTo>
                <a:lnTo>
                  <a:pt x="11420475" y="1190619"/>
                </a:lnTo>
                <a:cubicBezTo>
                  <a:pt x="11420475" y="1274790"/>
                  <a:pt x="11352240" y="1343025"/>
                  <a:pt x="11268069" y="1343025"/>
                </a:cubicBezTo>
                <a:lnTo>
                  <a:pt x="152406" y="1343025"/>
                </a:lnTo>
                <a:cubicBezTo>
                  <a:pt x="68235" y="1343025"/>
                  <a:pt x="0" y="1274790"/>
                  <a:pt x="0" y="1190619"/>
                </a:cubicBezTo>
                <a:lnTo>
                  <a:pt x="0" y="152406"/>
                </a:lnTo>
                <a:cubicBezTo>
                  <a:pt x="0" y="68291"/>
                  <a:pt x="68291" y="0"/>
                  <a:pt x="152406"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15" name="Shape 13"/>
          <p:cNvSpPr/>
          <p:nvPr/>
        </p:nvSpPr>
        <p:spPr>
          <a:xfrm>
            <a:off x="619125" y="4581525"/>
            <a:ext cx="609600" cy="609600"/>
          </a:xfrm>
          <a:custGeom>
            <a:avLst/>
            <a:gdLst/>
            <a:ahLst/>
            <a:cxnLst/>
            <a:rect l="l" t="t" r="r" b="b"/>
            <a:pathLst>
              <a:path w="609600" h="609600">
                <a:moveTo>
                  <a:pt x="152400" y="0"/>
                </a:moveTo>
                <a:lnTo>
                  <a:pt x="457200" y="0"/>
                </a:lnTo>
                <a:cubicBezTo>
                  <a:pt x="541312" y="0"/>
                  <a:pt x="609600" y="68288"/>
                  <a:pt x="609600" y="152400"/>
                </a:cubicBezTo>
                <a:lnTo>
                  <a:pt x="609600" y="457200"/>
                </a:lnTo>
                <a:cubicBezTo>
                  <a:pt x="609600" y="541312"/>
                  <a:pt x="541312" y="609600"/>
                  <a:pt x="457200" y="609600"/>
                </a:cubicBezTo>
                <a:lnTo>
                  <a:pt x="152400" y="609600"/>
                </a:lnTo>
                <a:cubicBezTo>
                  <a:pt x="68288" y="609600"/>
                  <a:pt x="0" y="541312"/>
                  <a:pt x="0" y="457200"/>
                </a:cubicBezTo>
                <a:lnTo>
                  <a:pt x="0" y="152400"/>
                </a:lnTo>
                <a:cubicBezTo>
                  <a:pt x="0" y="68288"/>
                  <a:pt x="68288" y="0"/>
                  <a:pt x="152400" y="0"/>
                </a:cubicBezTo>
                <a:close/>
              </a:path>
            </a:pathLst>
          </a:custGeom>
          <a:gradFill rotWithShape="1" flip="none">
            <a:gsLst>
              <a:gs pos="0">
                <a:srgbClr val="0071E3"/>
              </a:gs>
              <a:gs pos="100000">
                <a:srgbClr val="0071E3">
                  <a:alpha val="60000"/>
                </a:srgbClr>
              </a:gs>
            </a:gsLst>
            <a:lin ang="2700000" scaled="1"/>
          </a:gradFill>
          <a:ln/>
        </p:spPr>
      </p:sp>
      <p:sp>
        <p:nvSpPr>
          <p:cNvPr id="16" name="Shape 14"/>
          <p:cNvSpPr/>
          <p:nvPr/>
        </p:nvSpPr>
        <p:spPr>
          <a:xfrm>
            <a:off x="747713" y="4743450"/>
            <a:ext cx="357188" cy="285750"/>
          </a:xfrm>
          <a:custGeom>
            <a:avLst/>
            <a:gdLst/>
            <a:ahLst/>
            <a:cxnLst/>
            <a:rect l="l" t="t" r="r" b="b"/>
            <a:pathLst>
              <a:path w="357188" h="285750">
                <a:moveTo>
                  <a:pt x="196453" y="0"/>
                </a:moveTo>
                <a:cubicBezTo>
                  <a:pt x="196453" y="-9878"/>
                  <a:pt x="188472" y="-17859"/>
                  <a:pt x="178594" y="-17859"/>
                </a:cubicBezTo>
                <a:cubicBezTo>
                  <a:pt x="168715" y="-17859"/>
                  <a:pt x="160734" y="-9878"/>
                  <a:pt x="160734" y="0"/>
                </a:cubicBezTo>
                <a:lnTo>
                  <a:pt x="160734" y="35719"/>
                </a:lnTo>
                <a:lnTo>
                  <a:pt x="107156" y="35719"/>
                </a:lnTo>
                <a:cubicBezTo>
                  <a:pt x="77577" y="35719"/>
                  <a:pt x="53578" y="59717"/>
                  <a:pt x="53578" y="89297"/>
                </a:cubicBezTo>
                <a:lnTo>
                  <a:pt x="53578" y="214313"/>
                </a:lnTo>
                <a:cubicBezTo>
                  <a:pt x="53578" y="243892"/>
                  <a:pt x="77577" y="267891"/>
                  <a:pt x="107156" y="267891"/>
                </a:cubicBezTo>
                <a:lnTo>
                  <a:pt x="250031" y="267891"/>
                </a:lnTo>
                <a:cubicBezTo>
                  <a:pt x="279611" y="267891"/>
                  <a:pt x="303609" y="243892"/>
                  <a:pt x="303609" y="214313"/>
                </a:cubicBezTo>
                <a:lnTo>
                  <a:pt x="303609" y="89297"/>
                </a:lnTo>
                <a:cubicBezTo>
                  <a:pt x="303609" y="59717"/>
                  <a:pt x="279611" y="35719"/>
                  <a:pt x="250031" y="35719"/>
                </a:cubicBezTo>
                <a:lnTo>
                  <a:pt x="196453" y="35719"/>
                </a:lnTo>
                <a:lnTo>
                  <a:pt x="196453" y="0"/>
                </a:lnTo>
                <a:close/>
                <a:moveTo>
                  <a:pt x="89297" y="205383"/>
                </a:moveTo>
                <a:cubicBezTo>
                  <a:pt x="89297" y="197960"/>
                  <a:pt x="95269" y="191988"/>
                  <a:pt x="102691" y="191988"/>
                </a:cubicBezTo>
                <a:lnTo>
                  <a:pt x="120551" y="191988"/>
                </a:lnTo>
                <a:cubicBezTo>
                  <a:pt x="127974" y="191988"/>
                  <a:pt x="133945" y="197960"/>
                  <a:pt x="133945" y="205383"/>
                </a:cubicBezTo>
                <a:cubicBezTo>
                  <a:pt x="133945" y="212806"/>
                  <a:pt x="127974" y="218777"/>
                  <a:pt x="120551" y="218777"/>
                </a:cubicBezTo>
                <a:lnTo>
                  <a:pt x="102691" y="218777"/>
                </a:lnTo>
                <a:cubicBezTo>
                  <a:pt x="95269" y="218777"/>
                  <a:pt x="89297" y="212806"/>
                  <a:pt x="89297" y="205383"/>
                </a:cubicBezTo>
                <a:close/>
                <a:moveTo>
                  <a:pt x="156270" y="205383"/>
                </a:moveTo>
                <a:cubicBezTo>
                  <a:pt x="156270" y="197960"/>
                  <a:pt x="162241" y="191988"/>
                  <a:pt x="169664" y="191988"/>
                </a:cubicBezTo>
                <a:lnTo>
                  <a:pt x="187523" y="191988"/>
                </a:lnTo>
                <a:cubicBezTo>
                  <a:pt x="194946" y="191988"/>
                  <a:pt x="200918" y="197960"/>
                  <a:pt x="200918" y="205383"/>
                </a:cubicBezTo>
                <a:cubicBezTo>
                  <a:pt x="200918" y="212806"/>
                  <a:pt x="194946" y="218777"/>
                  <a:pt x="187523" y="218777"/>
                </a:cubicBezTo>
                <a:lnTo>
                  <a:pt x="169664" y="218777"/>
                </a:lnTo>
                <a:cubicBezTo>
                  <a:pt x="162241" y="218777"/>
                  <a:pt x="156270" y="212806"/>
                  <a:pt x="156270" y="205383"/>
                </a:cubicBezTo>
                <a:close/>
                <a:moveTo>
                  <a:pt x="223242" y="205383"/>
                </a:moveTo>
                <a:cubicBezTo>
                  <a:pt x="223242" y="197960"/>
                  <a:pt x="229214" y="191988"/>
                  <a:pt x="236637" y="191988"/>
                </a:cubicBezTo>
                <a:lnTo>
                  <a:pt x="254496" y="191988"/>
                </a:lnTo>
                <a:cubicBezTo>
                  <a:pt x="261919" y="191988"/>
                  <a:pt x="267891" y="197960"/>
                  <a:pt x="267891" y="205383"/>
                </a:cubicBezTo>
                <a:cubicBezTo>
                  <a:pt x="267891" y="212806"/>
                  <a:pt x="261919" y="218777"/>
                  <a:pt x="254496" y="218777"/>
                </a:cubicBezTo>
                <a:lnTo>
                  <a:pt x="236637" y="218777"/>
                </a:lnTo>
                <a:cubicBezTo>
                  <a:pt x="229214" y="218777"/>
                  <a:pt x="223242" y="212806"/>
                  <a:pt x="223242" y="205383"/>
                </a:cubicBezTo>
                <a:close/>
                <a:moveTo>
                  <a:pt x="125016" y="98227"/>
                </a:moveTo>
                <a:cubicBezTo>
                  <a:pt x="139801" y="98227"/>
                  <a:pt x="151805" y="110230"/>
                  <a:pt x="151805" y="125016"/>
                </a:cubicBezTo>
                <a:cubicBezTo>
                  <a:pt x="151805" y="139801"/>
                  <a:pt x="139801" y="151805"/>
                  <a:pt x="125016" y="151805"/>
                </a:cubicBezTo>
                <a:cubicBezTo>
                  <a:pt x="110230" y="151805"/>
                  <a:pt x="98227" y="139801"/>
                  <a:pt x="98227" y="125016"/>
                </a:cubicBezTo>
                <a:cubicBezTo>
                  <a:pt x="98227" y="110230"/>
                  <a:pt x="110230" y="98227"/>
                  <a:pt x="125016" y="98227"/>
                </a:cubicBezTo>
                <a:close/>
                <a:moveTo>
                  <a:pt x="205383" y="125016"/>
                </a:moveTo>
                <a:cubicBezTo>
                  <a:pt x="205383" y="110230"/>
                  <a:pt x="217387" y="98227"/>
                  <a:pt x="232172" y="98227"/>
                </a:cubicBezTo>
                <a:cubicBezTo>
                  <a:pt x="246957" y="98227"/>
                  <a:pt x="258961" y="110230"/>
                  <a:pt x="258961" y="125016"/>
                </a:cubicBezTo>
                <a:cubicBezTo>
                  <a:pt x="258961" y="139801"/>
                  <a:pt x="246957" y="151805"/>
                  <a:pt x="232172" y="151805"/>
                </a:cubicBezTo>
                <a:cubicBezTo>
                  <a:pt x="217387" y="151805"/>
                  <a:pt x="205383" y="139801"/>
                  <a:pt x="205383" y="125016"/>
                </a:cubicBezTo>
                <a:close/>
                <a:moveTo>
                  <a:pt x="35719" y="125016"/>
                </a:moveTo>
                <a:cubicBezTo>
                  <a:pt x="35719" y="115137"/>
                  <a:pt x="27738" y="107156"/>
                  <a:pt x="17859" y="107156"/>
                </a:cubicBezTo>
                <a:cubicBezTo>
                  <a:pt x="7981" y="107156"/>
                  <a:pt x="0" y="115137"/>
                  <a:pt x="0" y="125016"/>
                </a:cubicBezTo>
                <a:lnTo>
                  <a:pt x="0" y="178594"/>
                </a:lnTo>
                <a:cubicBezTo>
                  <a:pt x="0" y="188472"/>
                  <a:pt x="7981" y="196453"/>
                  <a:pt x="17859" y="196453"/>
                </a:cubicBezTo>
                <a:cubicBezTo>
                  <a:pt x="27738" y="196453"/>
                  <a:pt x="35719" y="188472"/>
                  <a:pt x="35719" y="178594"/>
                </a:cubicBezTo>
                <a:lnTo>
                  <a:pt x="35719" y="125016"/>
                </a:lnTo>
                <a:close/>
                <a:moveTo>
                  <a:pt x="339328" y="107156"/>
                </a:moveTo>
                <a:cubicBezTo>
                  <a:pt x="329450" y="107156"/>
                  <a:pt x="321469" y="115137"/>
                  <a:pt x="321469" y="125016"/>
                </a:cubicBezTo>
                <a:lnTo>
                  <a:pt x="321469" y="178594"/>
                </a:lnTo>
                <a:cubicBezTo>
                  <a:pt x="321469" y="188472"/>
                  <a:pt x="329450" y="196453"/>
                  <a:pt x="339328" y="196453"/>
                </a:cubicBezTo>
                <a:cubicBezTo>
                  <a:pt x="349207" y="196453"/>
                  <a:pt x="357188" y="188472"/>
                  <a:pt x="357188" y="178594"/>
                </a:cubicBezTo>
                <a:lnTo>
                  <a:pt x="357188" y="125016"/>
                </a:lnTo>
                <a:cubicBezTo>
                  <a:pt x="357188" y="115137"/>
                  <a:pt x="349207" y="107156"/>
                  <a:pt x="339328" y="107156"/>
                </a:cubicBezTo>
                <a:close/>
              </a:path>
            </a:pathLst>
          </a:custGeom>
          <a:solidFill>
            <a:srgbClr val="FFFFFF"/>
          </a:solidFill>
          <a:ln/>
        </p:spPr>
      </p:sp>
      <p:sp>
        <p:nvSpPr>
          <p:cNvPr id="17" name="Text 15"/>
          <p:cNvSpPr/>
          <p:nvPr/>
        </p:nvSpPr>
        <p:spPr>
          <a:xfrm>
            <a:off x="1457325" y="4581525"/>
            <a:ext cx="1022985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传统AI Agent的安全隐患</a:t>
            </a:r>
            <a:endParaRPr lang="en-US" sz="1600" dirty="0"/>
          </a:p>
        </p:txBody>
      </p:sp>
      <p:sp>
        <p:nvSpPr>
          <p:cNvPr id="18" name="Text 16"/>
          <p:cNvSpPr/>
          <p:nvPr/>
        </p:nvSpPr>
        <p:spPr>
          <a:xfrm>
            <a:off x="1457325" y="4962525"/>
            <a:ext cx="10191750" cy="49530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用户渴望自动化税务工具，但传统AI Agent存在致命缺陷：一是</a:t>
            </a:r>
            <a:pPr>
              <a:lnSpc>
                <a:spcPct val="140000"/>
              </a:lnSpc>
            </a:pPr>
            <a:r>
              <a:rPr lang="en-US" sz="1200" b="1" dirty="0">
                <a:solidFill>
                  <a:srgbClr val="6E6E73"/>
                </a:solidFill>
                <a:latin typeface="MiSans" pitchFamily="34" charset="0"/>
                <a:ea typeface="MiSans" pitchFamily="34" charset="-122"/>
                <a:cs typeface="MiSans" pitchFamily="34" charset="-120"/>
              </a:rPr>
              <a:t>幻觉</a:t>
            </a:r>
            <a:pPr>
              <a:lnSpc>
                <a:spcPct val="140000"/>
              </a:lnSpc>
            </a:pPr>
            <a:r>
              <a:rPr lang="en-US" sz="1200" dirty="0">
                <a:solidFill>
                  <a:srgbClr val="6E6E73"/>
                </a:solidFill>
                <a:latin typeface="MiSans" pitchFamily="34" charset="0"/>
                <a:ea typeface="MiSans" pitchFamily="34" charset="-122"/>
                <a:cs typeface="MiSans" pitchFamily="34" charset="-120"/>
              </a:rPr>
              <a:t>——AI可能在严肃计税公式中产生逻辑漂移；二是</a:t>
            </a:r>
            <a:pPr>
              <a:lnSpc>
                <a:spcPct val="140000"/>
              </a:lnSpc>
            </a:pPr>
            <a:r>
              <a:rPr lang="en-US" sz="1200" b="1" dirty="0">
                <a:solidFill>
                  <a:srgbClr val="6E6E73"/>
                </a:solidFill>
                <a:latin typeface="MiSans" pitchFamily="34" charset="0"/>
                <a:ea typeface="MiSans" pitchFamily="34" charset="-122"/>
                <a:cs typeface="MiSans" pitchFamily="34" charset="-120"/>
              </a:rPr>
              <a:t>私钥风险</a:t>
            </a:r>
            <a:pPr>
              <a:lnSpc>
                <a:spcPct val="140000"/>
              </a:lnSpc>
            </a:pPr>
            <a:r>
              <a:rPr lang="en-US" sz="1200" dirty="0">
                <a:solidFill>
                  <a:srgbClr val="6E6E73"/>
                </a:solidFill>
                <a:latin typeface="MiSans" pitchFamily="34" charset="0"/>
                <a:ea typeface="MiSans" pitchFamily="34" charset="-122"/>
                <a:cs typeface="MiSans" pitchFamily="34" charset="-120"/>
              </a:rPr>
              <a:t>——用户不敢将核心资产钱包权限交给缺乏护栏的智能体。</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OUR SOLUTION</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算缴一体范式</a:t>
            </a:r>
            <a:endParaRPr lang="en-US" sz="1600" dirty="0"/>
          </a:p>
        </p:txBody>
      </p:sp>
      <p:sp>
        <p:nvSpPr>
          <p:cNvPr id="4" name="Shape 2"/>
          <p:cNvSpPr/>
          <p:nvPr/>
        </p:nvSpPr>
        <p:spPr>
          <a:xfrm>
            <a:off x="381000" y="1257300"/>
            <a:ext cx="1066800" cy="419100"/>
          </a:xfrm>
          <a:custGeom>
            <a:avLst/>
            <a:gdLst/>
            <a:ahLst/>
            <a:cxnLst/>
            <a:rect l="l" t="t" r="r" b="b"/>
            <a:pathLst>
              <a:path w="1066800" h="419100">
                <a:moveTo>
                  <a:pt x="209550" y="0"/>
                </a:moveTo>
                <a:lnTo>
                  <a:pt x="857250" y="0"/>
                </a:lnTo>
                <a:cubicBezTo>
                  <a:pt x="972904" y="0"/>
                  <a:pt x="1066800" y="93896"/>
                  <a:pt x="1066800" y="209550"/>
                </a:cubicBezTo>
                <a:lnTo>
                  <a:pt x="1066800" y="209550"/>
                </a:lnTo>
                <a:cubicBezTo>
                  <a:pt x="1066800" y="325204"/>
                  <a:pt x="972904" y="419100"/>
                  <a:pt x="857250" y="419100"/>
                </a:cubicBezTo>
                <a:lnTo>
                  <a:pt x="209550" y="419100"/>
                </a:lnTo>
                <a:cubicBezTo>
                  <a:pt x="93896" y="419100"/>
                  <a:pt x="0" y="325204"/>
                  <a:pt x="0" y="209550"/>
                </a:cubicBezTo>
                <a:lnTo>
                  <a:pt x="0" y="209550"/>
                </a:lnTo>
                <a:cubicBezTo>
                  <a:pt x="0" y="93896"/>
                  <a:pt x="93896" y="0"/>
                  <a:pt x="209550" y="0"/>
                </a:cubicBezTo>
                <a:close/>
              </a:path>
            </a:pathLst>
          </a:custGeom>
          <a:solidFill>
            <a:srgbClr val="0071E3">
              <a:alpha val="10196"/>
            </a:srgbClr>
          </a:solidFill>
          <a:ln/>
        </p:spPr>
      </p:sp>
      <p:sp>
        <p:nvSpPr>
          <p:cNvPr id="5" name="Text 3"/>
          <p:cNvSpPr/>
          <p:nvPr/>
        </p:nvSpPr>
        <p:spPr>
          <a:xfrm>
            <a:off x="571500" y="1352550"/>
            <a:ext cx="771525" cy="228600"/>
          </a:xfrm>
          <a:prstGeom prst="rect">
            <a:avLst/>
          </a:prstGeom>
          <a:noFill/>
          <a:ln/>
        </p:spPr>
        <p:txBody>
          <a:bodyPr wrap="square" lIns="0" tIns="0" rIns="0" bIns="0" rtlCol="0" anchor="ctr"/>
          <a:lstStyle/>
          <a:p>
            <a:pPr>
              <a:lnSpc>
                <a:spcPct val="130000"/>
              </a:lnSpc>
            </a:pPr>
            <a:r>
              <a:rPr lang="en-US" sz="1350" b="1" dirty="0">
                <a:solidFill>
                  <a:srgbClr val="0071E3"/>
                </a:solidFill>
                <a:latin typeface="MiSans" pitchFamily="34" charset="0"/>
                <a:ea typeface="MiSans" pitchFamily="34" charset="-122"/>
                <a:cs typeface="MiSans" pitchFamily="34" charset="-120"/>
              </a:rPr>
              <a:t>范式转变</a:t>
            </a:r>
            <a:endParaRPr lang="en-US" sz="1600" dirty="0"/>
          </a:p>
        </p:txBody>
      </p:sp>
      <p:sp>
        <p:nvSpPr>
          <p:cNvPr id="6" name="Shape 4"/>
          <p:cNvSpPr/>
          <p:nvPr/>
        </p:nvSpPr>
        <p:spPr>
          <a:xfrm>
            <a:off x="381000" y="194310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0071E3">
              <a:alpha val="10196"/>
            </a:srgbClr>
          </a:solidFill>
          <a:ln/>
        </p:spPr>
      </p:sp>
      <p:sp>
        <p:nvSpPr>
          <p:cNvPr id="7" name="Shape 5"/>
          <p:cNvSpPr/>
          <p:nvPr/>
        </p:nvSpPr>
        <p:spPr>
          <a:xfrm>
            <a:off x="495300" y="2057400"/>
            <a:ext cx="152400" cy="152400"/>
          </a:xfrm>
          <a:custGeom>
            <a:avLst/>
            <a:gdLst/>
            <a:ahLst/>
            <a:cxnLst/>
            <a:rect l="l" t="t" r="r" b="b"/>
            <a:pathLst>
              <a:path w="152400" h="152400">
                <a:moveTo>
                  <a:pt x="149602" y="82927"/>
                </a:moveTo>
                <a:cubicBezTo>
                  <a:pt x="153323" y="79206"/>
                  <a:pt x="153323" y="73164"/>
                  <a:pt x="149602" y="69443"/>
                </a:cubicBezTo>
                <a:lnTo>
                  <a:pt x="101977" y="21818"/>
                </a:lnTo>
                <a:cubicBezTo>
                  <a:pt x="98256" y="18098"/>
                  <a:pt x="92214" y="18098"/>
                  <a:pt x="88493" y="21818"/>
                </a:cubicBezTo>
                <a:cubicBezTo>
                  <a:pt x="84773" y="25539"/>
                  <a:pt x="84773" y="31581"/>
                  <a:pt x="88493" y="35302"/>
                </a:cubicBezTo>
                <a:lnTo>
                  <a:pt x="119866" y="66675"/>
                </a:lnTo>
                <a:lnTo>
                  <a:pt x="9525" y="66675"/>
                </a:lnTo>
                <a:cubicBezTo>
                  <a:pt x="4256" y="66675"/>
                  <a:pt x="0" y="70931"/>
                  <a:pt x="0" y="76200"/>
                </a:cubicBezTo>
                <a:cubicBezTo>
                  <a:pt x="0" y="81469"/>
                  <a:pt x="4256" y="85725"/>
                  <a:pt x="9525" y="85725"/>
                </a:cubicBezTo>
                <a:lnTo>
                  <a:pt x="119866" y="85725"/>
                </a:lnTo>
                <a:lnTo>
                  <a:pt x="88493" y="117098"/>
                </a:lnTo>
                <a:cubicBezTo>
                  <a:pt x="84772" y="120819"/>
                  <a:pt x="84772" y="126861"/>
                  <a:pt x="88493" y="130582"/>
                </a:cubicBezTo>
                <a:cubicBezTo>
                  <a:pt x="92214" y="134303"/>
                  <a:pt x="98256" y="134303"/>
                  <a:pt x="101977" y="130582"/>
                </a:cubicBezTo>
                <a:lnTo>
                  <a:pt x="149602" y="82957"/>
                </a:lnTo>
                <a:close/>
              </a:path>
            </a:pathLst>
          </a:custGeom>
          <a:solidFill>
            <a:srgbClr val="0071E3"/>
          </a:solidFill>
          <a:ln/>
        </p:spPr>
      </p:sp>
      <p:sp>
        <p:nvSpPr>
          <p:cNvPr id="8" name="Text 6"/>
          <p:cNvSpPr/>
          <p:nvPr/>
        </p:nvSpPr>
        <p:spPr>
          <a:xfrm>
            <a:off x="914400" y="1905000"/>
            <a:ext cx="1000125" cy="266700"/>
          </a:xfrm>
          <a:prstGeom prst="rect">
            <a:avLst/>
          </a:prstGeom>
          <a:noFill/>
          <a:ln/>
        </p:spPr>
        <p:txBody>
          <a:bodyPr wrap="square" lIns="0" tIns="0" rIns="0" bIns="0" rtlCol="0" anchor="ctr"/>
          <a:lstStyle/>
          <a:p>
            <a:pPr>
              <a:lnSpc>
                <a:spcPct val="130000"/>
              </a:lnSpc>
            </a:pPr>
            <a:r>
              <a:rPr lang="en-US" sz="1350" dirty="0">
                <a:solidFill>
                  <a:srgbClr val="6E6E73"/>
                </a:solidFill>
                <a:latin typeface="MiSans" pitchFamily="34" charset="0"/>
                <a:ea typeface="MiSans" pitchFamily="34" charset="-122"/>
                <a:cs typeface="MiSans" pitchFamily="34" charset="-120"/>
              </a:rPr>
              <a:t>从</a:t>
            </a:r>
            <a:endParaRPr lang="en-US" sz="1600" dirty="0"/>
          </a:p>
        </p:txBody>
      </p:sp>
      <p:sp>
        <p:nvSpPr>
          <p:cNvPr id="9" name="Text 7"/>
          <p:cNvSpPr/>
          <p:nvPr/>
        </p:nvSpPr>
        <p:spPr>
          <a:xfrm>
            <a:off x="914400" y="2209800"/>
            <a:ext cx="10287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事后申报</a:t>
            </a:r>
            <a:endParaRPr lang="en-US" sz="1600" dirty="0"/>
          </a:p>
        </p:txBody>
      </p:sp>
      <p:sp>
        <p:nvSpPr>
          <p:cNvPr id="10" name="Shape 8"/>
          <p:cNvSpPr/>
          <p:nvPr/>
        </p:nvSpPr>
        <p:spPr>
          <a:xfrm>
            <a:off x="2001441" y="1905000"/>
            <a:ext cx="321469" cy="285750"/>
          </a:xfrm>
          <a:custGeom>
            <a:avLst/>
            <a:gdLst/>
            <a:ahLst/>
            <a:cxnLst/>
            <a:rect l="l" t="t" r="r" b="b"/>
            <a:pathLst>
              <a:path w="321469" h="285750">
                <a:moveTo>
                  <a:pt x="316223" y="130262"/>
                </a:moveTo>
                <a:cubicBezTo>
                  <a:pt x="323199" y="137238"/>
                  <a:pt x="323199" y="148568"/>
                  <a:pt x="316223" y="155544"/>
                </a:cubicBezTo>
                <a:lnTo>
                  <a:pt x="244785" y="226981"/>
                </a:lnTo>
                <a:cubicBezTo>
                  <a:pt x="239650" y="232116"/>
                  <a:pt x="232004" y="233623"/>
                  <a:pt x="225307" y="230832"/>
                </a:cubicBezTo>
                <a:cubicBezTo>
                  <a:pt x="218610" y="228042"/>
                  <a:pt x="214313" y="221512"/>
                  <a:pt x="214313" y="214313"/>
                </a:cubicBezTo>
                <a:lnTo>
                  <a:pt x="214313" y="178594"/>
                </a:lnTo>
                <a:lnTo>
                  <a:pt x="26789" y="178594"/>
                </a:lnTo>
                <a:cubicBezTo>
                  <a:pt x="11999" y="178594"/>
                  <a:pt x="0" y="166594"/>
                  <a:pt x="0" y="151805"/>
                </a:cubicBezTo>
                <a:lnTo>
                  <a:pt x="0" y="133945"/>
                </a:lnTo>
                <a:cubicBezTo>
                  <a:pt x="0" y="119156"/>
                  <a:pt x="11999" y="107156"/>
                  <a:pt x="26789" y="107156"/>
                </a:cubicBezTo>
                <a:lnTo>
                  <a:pt x="214313" y="107156"/>
                </a:lnTo>
                <a:lnTo>
                  <a:pt x="214313" y="71438"/>
                </a:lnTo>
                <a:cubicBezTo>
                  <a:pt x="214313" y="64238"/>
                  <a:pt x="218666" y="57708"/>
                  <a:pt x="225363" y="54918"/>
                </a:cubicBezTo>
                <a:cubicBezTo>
                  <a:pt x="232060" y="52127"/>
                  <a:pt x="239706" y="53690"/>
                  <a:pt x="244841" y="58769"/>
                </a:cubicBezTo>
                <a:lnTo>
                  <a:pt x="316278" y="130206"/>
                </a:lnTo>
                <a:close/>
              </a:path>
            </a:pathLst>
          </a:custGeom>
          <a:solidFill>
            <a:srgbClr val="0071E3"/>
          </a:solidFill>
          <a:ln/>
        </p:spPr>
      </p:sp>
      <p:sp>
        <p:nvSpPr>
          <p:cNvPr id="11" name="Text 9"/>
          <p:cNvSpPr/>
          <p:nvPr/>
        </p:nvSpPr>
        <p:spPr>
          <a:xfrm>
            <a:off x="2490788" y="1905000"/>
            <a:ext cx="1000125" cy="266700"/>
          </a:xfrm>
          <a:prstGeom prst="rect">
            <a:avLst/>
          </a:prstGeom>
          <a:noFill/>
          <a:ln/>
        </p:spPr>
        <p:txBody>
          <a:bodyPr wrap="square" lIns="0" tIns="0" rIns="0" bIns="0" rtlCol="0" anchor="ctr"/>
          <a:lstStyle/>
          <a:p>
            <a:pPr>
              <a:lnSpc>
                <a:spcPct val="130000"/>
              </a:lnSpc>
            </a:pPr>
            <a:r>
              <a:rPr lang="en-US" sz="1350" dirty="0">
                <a:solidFill>
                  <a:srgbClr val="0071E3"/>
                </a:solidFill>
                <a:latin typeface="MiSans" pitchFamily="34" charset="0"/>
                <a:ea typeface="MiSans" pitchFamily="34" charset="-122"/>
                <a:cs typeface="MiSans" pitchFamily="34" charset="-120"/>
              </a:rPr>
              <a:t>到</a:t>
            </a:r>
            <a:endParaRPr lang="en-US" sz="1600" dirty="0"/>
          </a:p>
        </p:txBody>
      </p:sp>
      <p:sp>
        <p:nvSpPr>
          <p:cNvPr id="12" name="Text 10"/>
          <p:cNvSpPr/>
          <p:nvPr/>
        </p:nvSpPr>
        <p:spPr>
          <a:xfrm>
            <a:off x="2490788" y="2209800"/>
            <a:ext cx="1028700" cy="304800"/>
          </a:xfrm>
          <a:prstGeom prst="rect">
            <a:avLst/>
          </a:prstGeom>
          <a:noFill/>
          <a:ln/>
        </p:spPr>
        <p:txBody>
          <a:bodyPr wrap="square" lIns="0" tIns="0" rIns="0" bIns="0" rtlCol="0" anchor="ctr"/>
          <a:lstStyle/>
          <a:p>
            <a:pPr>
              <a:lnSpc>
                <a:spcPct val="110000"/>
              </a:lnSpc>
            </a:pPr>
            <a:r>
              <a:rPr lang="en-US" sz="1800" b="1" dirty="0">
                <a:solidFill>
                  <a:srgbClr val="0071E3"/>
                </a:solidFill>
                <a:latin typeface="MiSans" pitchFamily="34" charset="0"/>
                <a:ea typeface="MiSans" pitchFamily="34" charset="-122"/>
                <a:cs typeface="MiSans" pitchFamily="34" charset="-120"/>
              </a:rPr>
              <a:t>实时合规</a:t>
            </a:r>
            <a:endParaRPr lang="en-US" sz="1600" dirty="0"/>
          </a:p>
        </p:txBody>
      </p:sp>
      <p:sp>
        <p:nvSpPr>
          <p:cNvPr id="13" name="Shape 11"/>
          <p:cNvSpPr/>
          <p:nvPr/>
        </p:nvSpPr>
        <p:spPr>
          <a:xfrm>
            <a:off x="381000" y="278130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0071E3">
              <a:alpha val="10196"/>
            </a:srgbClr>
          </a:solidFill>
          <a:ln/>
        </p:spPr>
      </p:sp>
      <p:sp>
        <p:nvSpPr>
          <p:cNvPr id="14" name="Shape 12"/>
          <p:cNvSpPr/>
          <p:nvPr/>
        </p:nvSpPr>
        <p:spPr>
          <a:xfrm>
            <a:off x="495300" y="2895600"/>
            <a:ext cx="152400" cy="152400"/>
          </a:xfrm>
          <a:custGeom>
            <a:avLst/>
            <a:gdLst/>
            <a:ahLst/>
            <a:cxnLst/>
            <a:rect l="l" t="t" r="r" b="b"/>
            <a:pathLst>
              <a:path w="152400" h="152400">
                <a:moveTo>
                  <a:pt x="149602" y="82927"/>
                </a:moveTo>
                <a:cubicBezTo>
                  <a:pt x="153323" y="79206"/>
                  <a:pt x="153323" y="73164"/>
                  <a:pt x="149602" y="69443"/>
                </a:cubicBezTo>
                <a:lnTo>
                  <a:pt x="101977" y="21818"/>
                </a:lnTo>
                <a:cubicBezTo>
                  <a:pt x="98256" y="18098"/>
                  <a:pt x="92214" y="18098"/>
                  <a:pt x="88493" y="21818"/>
                </a:cubicBezTo>
                <a:cubicBezTo>
                  <a:pt x="84773" y="25539"/>
                  <a:pt x="84773" y="31581"/>
                  <a:pt x="88493" y="35302"/>
                </a:cubicBezTo>
                <a:lnTo>
                  <a:pt x="119866" y="66675"/>
                </a:lnTo>
                <a:lnTo>
                  <a:pt x="9525" y="66675"/>
                </a:lnTo>
                <a:cubicBezTo>
                  <a:pt x="4256" y="66675"/>
                  <a:pt x="0" y="70931"/>
                  <a:pt x="0" y="76200"/>
                </a:cubicBezTo>
                <a:cubicBezTo>
                  <a:pt x="0" y="81469"/>
                  <a:pt x="4256" y="85725"/>
                  <a:pt x="9525" y="85725"/>
                </a:cubicBezTo>
                <a:lnTo>
                  <a:pt x="119866" y="85725"/>
                </a:lnTo>
                <a:lnTo>
                  <a:pt x="88493" y="117098"/>
                </a:lnTo>
                <a:cubicBezTo>
                  <a:pt x="84772" y="120819"/>
                  <a:pt x="84772" y="126861"/>
                  <a:pt x="88493" y="130582"/>
                </a:cubicBezTo>
                <a:cubicBezTo>
                  <a:pt x="92214" y="134303"/>
                  <a:pt x="98256" y="134303"/>
                  <a:pt x="101977" y="130582"/>
                </a:cubicBezTo>
                <a:lnTo>
                  <a:pt x="149602" y="82957"/>
                </a:lnTo>
                <a:close/>
              </a:path>
            </a:pathLst>
          </a:custGeom>
          <a:solidFill>
            <a:srgbClr val="0071E3"/>
          </a:solidFill>
          <a:ln/>
        </p:spPr>
      </p:sp>
      <p:sp>
        <p:nvSpPr>
          <p:cNvPr id="15" name="Text 13"/>
          <p:cNvSpPr/>
          <p:nvPr/>
        </p:nvSpPr>
        <p:spPr>
          <a:xfrm>
            <a:off x="914400" y="2743200"/>
            <a:ext cx="771525" cy="266700"/>
          </a:xfrm>
          <a:prstGeom prst="rect">
            <a:avLst/>
          </a:prstGeom>
          <a:noFill/>
          <a:ln/>
        </p:spPr>
        <p:txBody>
          <a:bodyPr wrap="square" lIns="0" tIns="0" rIns="0" bIns="0" rtlCol="0" anchor="ctr"/>
          <a:lstStyle/>
          <a:p>
            <a:pPr>
              <a:lnSpc>
                <a:spcPct val="130000"/>
              </a:lnSpc>
            </a:pPr>
            <a:r>
              <a:rPr lang="en-US" sz="1350" dirty="0">
                <a:solidFill>
                  <a:srgbClr val="6E6E73"/>
                </a:solidFill>
                <a:latin typeface="MiSans" pitchFamily="34" charset="0"/>
                <a:ea typeface="MiSans" pitchFamily="34" charset="-122"/>
                <a:cs typeface="MiSans" pitchFamily="34" charset="-120"/>
              </a:rPr>
              <a:t>从</a:t>
            </a:r>
            <a:endParaRPr lang="en-US" sz="1600" dirty="0"/>
          </a:p>
        </p:txBody>
      </p:sp>
      <p:sp>
        <p:nvSpPr>
          <p:cNvPr id="16" name="Text 14"/>
          <p:cNvSpPr/>
          <p:nvPr/>
        </p:nvSpPr>
        <p:spPr>
          <a:xfrm>
            <a:off x="914400" y="3048000"/>
            <a:ext cx="8001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计算器</a:t>
            </a:r>
            <a:endParaRPr lang="en-US" sz="1600" dirty="0"/>
          </a:p>
        </p:txBody>
      </p:sp>
      <p:sp>
        <p:nvSpPr>
          <p:cNvPr id="17" name="Shape 15"/>
          <p:cNvSpPr/>
          <p:nvPr/>
        </p:nvSpPr>
        <p:spPr>
          <a:xfrm>
            <a:off x="1772841" y="2743200"/>
            <a:ext cx="321469" cy="285750"/>
          </a:xfrm>
          <a:custGeom>
            <a:avLst/>
            <a:gdLst/>
            <a:ahLst/>
            <a:cxnLst/>
            <a:rect l="l" t="t" r="r" b="b"/>
            <a:pathLst>
              <a:path w="321469" h="285750">
                <a:moveTo>
                  <a:pt x="316223" y="130262"/>
                </a:moveTo>
                <a:cubicBezTo>
                  <a:pt x="323199" y="137238"/>
                  <a:pt x="323199" y="148568"/>
                  <a:pt x="316223" y="155544"/>
                </a:cubicBezTo>
                <a:lnTo>
                  <a:pt x="244785" y="226981"/>
                </a:lnTo>
                <a:cubicBezTo>
                  <a:pt x="239650" y="232116"/>
                  <a:pt x="232004" y="233623"/>
                  <a:pt x="225307" y="230832"/>
                </a:cubicBezTo>
                <a:cubicBezTo>
                  <a:pt x="218610" y="228042"/>
                  <a:pt x="214313" y="221512"/>
                  <a:pt x="214313" y="214313"/>
                </a:cubicBezTo>
                <a:lnTo>
                  <a:pt x="214313" y="178594"/>
                </a:lnTo>
                <a:lnTo>
                  <a:pt x="26789" y="178594"/>
                </a:lnTo>
                <a:cubicBezTo>
                  <a:pt x="11999" y="178594"/>
                  <a:pt x="0" y="166594"/>
                  <a:pt x="0" y="151805"/>
                </a:cubicBezTo>
                <a:lnTo>
                  <a:pt x="0" y="133945"/>
                </a:lnTo>
                <a:cubicBezTo>
                  <a:pt x="0" y="119156"/>
                  <a:pt x="11999" y="107156"/>
                  <a:pt x="26789" y="107156"/>
                </a:cubicBezTo>
                <a:lnTo>
                  <a:pt x="214313" y="107156"/>
                </a:lnTo>
                <a:lnTo>
                  <a:pt x="214313" y="71438"/>
                </a:lnTo>
                <a:cubicBezTo>
                  <a:pt x="214313" y="64238"/>
                  <a:pt x="218666" y="57708"/>
                  <a:pt x="225363" y="54918"/>
                </a:cubicBezTo>
                <a:cubicBezTo>
                  <a:pt x="232060" y="52127"/>
                  <a:pt x="239706" y="53690"/>
                  <a:pt x="244841" y="58769"/>
                </a:cubicBezTo>
                <a:lnTo>
                  <a:pt x="316278" y="130206"/>
                </a:lnTo>
                <a:close/>
              </a:path>
            </a:pathLst>
          </a:custGeom>
          <a:solidFill>
            <a:srgbClr val="0071E3"/>
          </a:solidFill>
          <a:ln/>
        </p:spPr>
      </p:sp>
      <p:sp>
        <p:nvSpPr>
          <p:cNvPr id="18" name="Text 16"/>
          <p:cNvSpPr/>
          <p:nvPr/>
        </p:nvSpPr>
        <p:spPr>
          <a:xfrm>
            <a:off x="2262188" y="2743200"/>
            <a:ext cx="1000125" cy="266700"/>
          </a:xfrm>
          <a:prstGeom prst="rect">
            <a:avLst/>
          </a:prstGeom>
          <a:noFill/>
          <a:ln/>
        </p:spPr>
        <p:txBody>
          <a:bodyPr wrap="square" lIns="0" tIns="0" rIns="0" bIns="0" rtlCol="0" anchor="ctr"/>
          <a:lstStyle/>
          <a:p>
            <a:pPr>
              <a:lnSpc>
                <a:spcPct val="130000"/>
              </a:lnSpc>
            </a:pPr>
            <a:r>
              <a:rPr lang="en-US" sz="1350" dirty="0">
                <a:solidFill>
                  <a:srgbClr val="0071E3"/>
                </a:solidFill>
                <a:latin typeface="MiSans" pitchFamily="34" charset="0"/>
                <a:ea typeface="MiSans" pitchFamily="34" charset="-122"/>
                <a:cs typeface="MiSans" pitchFamily="34" charset="-120"/>
              </a:rPr>
              <a:t>到</a:t>
            </a:r>
            <a:endParaRPr lang="en-US" sz="1600" dirty="0"/>
          </a:p>
        </p:txBody>
      </p:sp>
      <p:sp>
        <p:nvSpPr>
          <p:cNvPr id="19" name="Text 17"/>
          <p:cNvSpPr/>
          <p:nvPr/>
        </p:nvSpPr>
        <p:spPr>
          <a:xfrm>
            <a:off x="2262188" y="3048000"/>
            <a:ext cx="1028700" cy="304800"/>
          </a:xfrm>
          <a:prstGeom prst="rect">
            <a:avLst/>
          </a:prstGeom>
          <a:noFill/>
          <a:ln/>
        </p:spPr>
        <p:txBody>
          <a:bodyPr wrap="square" lIns="0" tIns="0" rIns="0" bIns="0" rtlCol="0" anchor="ctr"/>
          <a:lstStyle/>
          <a:p>
            <a:pPr>
              <a:lnSpc>
                <a:spcPct val="110000"/>
              </a:lnSpc>
            </a:pPr>
            <a:r>
              <a:rPr lang="en-US" sz="1800" b="1" dirty="0">
                <a:solidFill>
                  <a:srgbClr val="0071E3"/>
                </a:solidFill>
                <a:latin typeface="MiSans" pitchFamily="34" charset="0"/>
                <a:ea typeface="MiSans" pitchFamily="34" charset="-122"/>
                <a:cs typeface="MiSans" pitchFamily="34" charset="-120"/>
              </a:rPr>
              <a:t>算缴一体</a:t>
            </a:r>
            <a:endParaRPr lang="en-US" sz="1600" dirty="0"/>
          </a:p>
        </p:txBody>
      </p:sp>
      <p:sp>
        <p:nvSpPr>
          <p:cNvPr id="20" name="Shape 18"/>
          <p:cNvSpPr/>
          <p:nvPr/>
        </p:nvSpPr>
        <p:spPr>
          <a:xfrm>
            <a:off x="381000" y="5195888"/>
            <a:ext cx="5143500" cy="1019175"/>
          </a:xfrm>
          <a:custGeom>
            <a:avLst/>
            <a:gdLst/>
            <a:ahLst/>
            <a:cxnLst/>
            <a:rect l="l" t="t" r="r" b="b"/>
            <a:pathLst>
              <a:path w="5143500" h="1019175">
                <a:moveTo>
                  <a:pt x="152397" y="0"/>
                </a:moveTo>
                <a:lnTo>
                  <a:pt x="4991103" y="0"/>
                </a:lnTo>
                <a:cubicBezTo>
                  <a:pt x="5075269" y="0"/>
                  <a:pt x="5143500" y="68231"/>
                  <a:pt x="5143500" y="152397"/>
                </a:cubicBezTo>
                <a:lnTo>
                  <a:pt x="5143500" y="866778"/>
                </a:lnTo>
                <a:cubicBezTo>
                  <a:pt x="5143500" y="950944"/>
                  <a:pt x="5075269" y="1019175"/>
                  <a:pt x="4991103" y="1019175"/>
                </a:cubicBezTo>
                <a:lnTo>
                  <a:pt x="152397" y="1019175"/>
                </a:lnTo>
                <a:cubicBezTo>
                  <a:pt x="68287" y="1019175"/>
                  <a:pt x="0" y="950888"/>
                  <a:pt x="0" y="866778"/>
                </a:cubicBezTo>
                <a:lnTo>
                  <a:pt x="0" y="152397"/>
                </a:lnTo>
                <a:cubicBezTo>
                  <a:pt x="0" y="68287"/>
                  <a:pt x="68287" y="0"/>
                  <a:pt x="152397" y="0"/>
                </a:cubicBezTo>
                <a:close/>
              </a:path>
            </a:pathLst>
          </a:custGeom>
          <a:solidFill>
            <a:srgbClr val="1D1D1F"/>
          </a:solidFill>
          <a:ln/>
        </p:spPr>
      </p:sp>
      <p:sp>
        <p:nvSpPr>
          <p:cNvPr id="21" name="Text 19"/>
          <p:cNvSpPr/>
          <p:nvPr/>
        </p:nvSpPr>
        <p:spPr>
          <a:xfrm>
            <a:off x="609600" y="5424488"/>
            <a:ext cx="4772025" cy="561975"/>
          </a:xfrm>
          <a:prstGeom prst="rect">
            <a:avLst/>
          </a:prstGeom>
          <a:noFill/>
          <a:ln/>
        </p:spPr>
        <p:txBody>
          <a:bodyPr wrap="square" lIns="0" tIns="0" rIns="0" bIns="0" rtlCol="0" anchor="ctr"/>
          <a:lstStyle/>
          <a:p>
            <a:pPr>
              <a:lnSpc>
                <a:spcPct val="140000"/>
              </a:lnSpc>
            </a:pPr>
            <a:r>
              <a:rPr lang="en-US" sz="1350" dirty="0">
                <a:solidFill>
                  <a:srgbClr val="F5F5F7"/>
                </a:solidFill>
                <a:latin typeface="MiSans" pitchFamily="34" charset="0"/>
                <a:ea typeface="MiSans" pitchFamily="34" charset="-122"/>
                <a:cs typeface="MiSans" pitchFamily="34" charset="-120"/>
              </a:rPr>
              <a:t>通过 Kite AI 实现</a:t>
            </a:r>
            <a:pPr>
              <a:lnSpc>
                <a:spcPct val="140000"/>
              </a:lnSpc>
            </a:pPr>
            <a:r>
              <a:rPr lang="en-US" sz="1350" b="1" dirty="0">
                <a:solidFill>
                  <a:srgbClr val="0071E3"/>
                </a:solidFill>
                <a:latin typeface="MiSans" pitchFamily="34" charset="0"/>
                <a:ea typeface="MiSans" pitchFamily="34" charset="-122"/>
                <a:cs typeface="MiSans" pitchFamily="34" charset="-120"/>
              </a:rPr>
              <a:t>交易定性、实时计税、自动汇缴</a:t>
            </a:r>
            <a:pPr>
              <a:lnSpc>
                <a:spcPct val="140000"/>
              </a:lnSpc>
            </a:pPr>
            <a:r>
              <a:rPr lang="en-US" sz="1350" dirty="0">
                <a:solidFill>
                  <a:srgbClr val="F5F5F7"/>
                </a:solidFill>
                <a:latin typeface="MiSans" pitchFamily="34" charset="0"/>
                <a:ea typeface="MiSans" pitchFamily="34" charset="-122"/>
                <a:cs typeface="MiSans" pitchFamily="34" charset="-120"/>
              </a:rPr>
              <a:t>的全链路闭环，将合规从沉重的人工负担转化为无感发生的用户体验。</a:t>
            </a:r>
            <a:endParaRPr lang="en-US" sz="1600" dirty="0"/>
          </a:p>
        </p:txBody>
      </p:sp>
      <p:sp>
        <p:nvSpPr>
          <p:cNvPr id="22" name="Shape 20"/>
          <p:cNvSpPr/>
          <p:nvPr/>
        </p:nvSpPr>
        <p:spPr>
          <a:xfrm>
            <a:off x="5757863" y="1262063"/>
            <a:ext cx="6048375" cy="4943475"/>
          </a:xfrm>
          <a:custGeom>
            <a:avLst/>
            <a:gdLst/>
            <a:ahLst/>
            <a:cxnLst/>
            <a:rect l="l" t="t" r="r" b="b"/>
            <a:pathLst>
              <a:path w="6048375" h="4943475">
                <a:moveTo>
                  <a:pt x="152407" y="0"/>
                </a:moveTo>
                <a:lnTo>
                  <a:pt x="5895968" y="0"/>
                </a:lnTo>
                <a:cubicBezTo>
                  <a:pt x="5980140" y="0"/>
                  <a:pt x="6048375" y="68235"/>
                  <a:pt x="6048375" y="152407"/>
                </a:cubicBezTo>
                <a:lnTo>
                  <a:pt x="6048375" y="4791068"/>
                </a:lnTo>
                <a:cubicBezTo>
                  <a:pt x="6048375" y="4875240"/>
                  <a:pt x="5980140" y="4943475"/>
                  <a:pt x="5895968" y="4943475"/>
                </a:cubicBezTo>
                <a:lnTo>
                  <a:pt x="152407" y="4943475"/>
                </a:lnTo>
                <a:cubicBezTo>
                  <a:pt x="68235" y="4943475"/>
                  <a:pt x="0" y="4875240"/>
                  <a:pt x="0" y="4791068"/>
                </a:cubicBezTo>
                <a:lnTo>
                  <a:pt x="0" y="152407"/>
                </a:lnTo>
                <a:cubicBezTo>
                  <a:pt x="0" y="68235"/>
                  <a:pt x="68235" y="0"/>
                  <a:pt x="152407"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23" name="Text 21"/>
          <p:cNvSpPr/>
          <p:nvPr/>
        </p:nvSpPr>
        <p:spPr>
          <a:xfrm>
            <a:off x="5991225" y="1495425"/>
            <a:ext cx="569595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三大核心能力</a:t>
            </a:r>
            <a:endParaRPr lang="en-US" sz="1600" dirty="0"/>
          </a:p>
        </p:txBody>
      </p:sp>
      <p:sp>
        <p:nvSpPr>
          <p:cNvPr id="24" name="Shape 22"/>
          <p:cNvSpPr/>
          <p:nvPr/>
        </p:nvSpPr>
        <p:spPr>
          <a:xfrm>
            <a:off x="5991225" y="2165300"/>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solidFill>
          <a:ln/>
        </p:spPr>
      </p:sp>
      <p:sp>
        <p:nvSpPr>
          <p:cNvPr id="25" name="Text 23"/>
          <p:cNvSpPr/>
          <p:nvPr/>
        </p:nvSpPr>
        <p:spPr>
          <a:xfrm>
            <a:off x="5943600" y="2165300"/>
            <a:ext cx="552450" cy="457200"/>
          </a:xfrm>
          <a:prstGeom prst="rect">
            <a:avLst/>
          </a:prstGeom>
          <a:noFill/>
          <a:ln/>
        </p:spPr>
        <p:txBody>
          <a:bodyPr wrap="square" lIns="0" tIns="0" rIns="0" bIns="0" rtlCol="0" anchor="ctr"/>
          <a:lstStyle/>
          <a:p>
            <a:pPr algn="ctr">
              <a:lnSpc>
                <a:spcPct val="120000"/>
              </a:lnSpc>
            </a:pPr>
            <a:r>
              <a:rPr lang="en-US" sz="1500" b="1" dirty="0">
                <a:solidFill>
                  <a:srgbClr val="FFFFFF"/>
                </a:solidFill>
                <a:latin typeface="MiSans" pitchFamily="34" charset="0"/>
                <a:ea typeface="MiSans" pitchFamily="34" charset="-122"/>
                <a:cs typeface="MiSans" pitchFamily="34" charset="-120"/>
              </a:rPr>
              <a:t>1</a:t>
            </a:r>
            <a:endParaRPr lang="en-US" sz="1600" dirty="0"/>
          </a:p>
        </p:txBody>
      </p:sp>
      <p:sp>
        <p:nvSpPr>
          <p:cNvPr id="26" name="Text 24"/>
          <p:cNvSpPr/>
          <p:nvPr/>
        </p:nvSpPr>
        <p:spPr>
          <a:xfrm>
            <a:off x="6600825" y="2165300"/>
            <a:ext cx="5067300" cy="266700"/>
          </a:xfrm>
          <a:prstGeom prst="rect">
            <a:avLst/>
          </a:prstGeom>
          <a:noFill/>
          <a:ln/>
        </p:spPr>
        <p:txBody>
          <a:bodyPr wrap="square" lIns="0" tIns="0" rIns="0" bIns="0" rtlCol="0" anchor="ctr"/>
          <a:lstStyle/>
          <a:p>
            <a:pPr>
              <a:lnSpc>
                <a:spcPct val="120000"/>
              </a:lnSpc>
            </a:pPr>
            <a:r>
              <a:rPr lang="en-US" sz="1500" b="1" dirty="0">
                <a:solidFill>
                  <a:srgbClr val="1D1D1F"/>
                </a:solidFill>
                <a:latin typeface="MiSans" pitchFamily="34" charset="0"/>
                <a:ea typeface="MiSans" pitchFamily="34" charset="-122"/>
                <a:cs typeface="MiSans" pitchFamily="34" charset="-120"/>
              </a:rPr>
              <a:t>多链钱包数据聚合</a:t>
            </a:r>
            <a:endParaRPr lang="en-US" sz="1600" dirty="0"/>
          </a:p>
        </p:txBody>
      </p:sp>
      <p:sp>
        <p:nvSpPr>
          <p:cNvPr id="27" name="Text 25"/>
          <p:cNvSpPr/>
          <p:nvPr/>
        </p:nvSpPr>
        <p:spPr>
          <a:xfrm>
            <a:off x="6600825" y="2508200"/>
            <a:ext cx="5048250" cy="49530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集成化管理多个EVM兼容链钱包地址，自动获取并清洗交易流水，精准追踪资产流转路径，标识交易经济实质。</a:t>
            </a:r>
            <a:endParaRPr lang="en-US" sz="1600" dirty="0"/>
          </a:p>
        </p:txBody>
      </p:sp>
      <p:sp>
        <p:nvSpPr>
          <p:cNvPr id="28" name="Shape 26"/>
          <p:cNvSpPr/>
          <p:nvPr/>
        </p:nvSpPr>
        <p:spPr>
          <a:xfrm>
            <a:off x="5991225" y="3543300"/>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solidFill>
          <a:ln/>
        </p:spPr>
      </p:sp>
      <p:sp>
        <p:nvSpPr>
          <p:cNvPr id="29" name="Text 27"/>
          <p:cNvSpPr/>
          <p:nvPr/>
        </p:nvSpPr>
        <p:spPr>
          <a:xfrm>
            <a:off x="5943600" y="3543300"/>
            <a:ext cx="552450" cy="457200"/>
          </a:xfrm>
          <a:prstGeom prst="rect">
            <a:avLst/>
          </a:prstGeom>
          <a:noFill/>
          <a:ln/>
        </p:spPr>
        <p:txBody>
          <a:bodyPr wrap="square" lIns="0" tIns="0" rIns="0" bIns="0" rtlCol="0" anchor="ctr"/>
          <a:lstStyle/>
          <a:p>
            <a:pPr algn="ctr">
              <a:lnSpc>
                <a:spcPct val="120000"/>
              </a:lnSpc>
            </a:pPr>
            <a:r>
              <a:rPr lang="en-US" sz="1500" b="1" dirty="0">
                <a:solidFill>
                  <a:srgbClr val="FFFFFF"/>
                </a:solidFill>
                <a:latin typeface="MiSans" pitchFamily="34" charset="0"/>
                <a:ea typeface="MiSans" pitchFamily="34" charset="-122"/>
                <a:cs typeface="MiSans" pitchFamily="34" charset="-120"/>
              </a:rPr>
              <a:t>2</a:t>
            </a:r>
            <a:endParaRPr lang="en-US" sz="1600" dirty="0"/>
          </a:p>
        </p:txBody>
      </p:sp>
      <p:sp>
        <p:nvSpPr>
          <p:cNvPr id="30" name="Text 28"/>
          <p:cNvSpPr/>
          <p:nvPr/>
        </p:nvSpPr>
        <p:spPr>
          <a:xfrm>
            <a:off x="6600825" y="3543300"/>
            <a:ext cx="5067300" cy="266700"/>
          </a:xfrm>
          <a:prstGeom prst="rect">
            <a:avLst/>
          </a:prstGeom>
          <a:noFill/>
          <a:ln/>
        </p:spPr>
        <p:txBody>
          <a:bodyPr wrap="square" lIns="0" tIns="0" rIns="0" bIns="0" rtlCol="0" anchor="ctr"/>
          <a:lstStyle/>
          <a:p>
            <a:pPr>
              <a:lnSpc>
                <a:spcPct val="120000"/>
              </a:lnSpc>
            </a:pPr>
            <a:r>
              <a:rPr lang="en-US" sz="1500" b="1" dirty="0">
                <a:solidFill>
                  <a:srgbClr val="1D1D1F"/>
                </a:solidFill>
                <a:latin typeface="MiSans" pitchFamily="34" charset="0"/>
                <a:ea typeface="MiSans" pitchFamily="34" charset="-122"/>
                <a:cs typeface="MiSans" pitchFamily="34" charset="-120"/>
              </a:rPr>
              <a:t>确定性税务计算引擎</a:t>
            </a:r>
            <a:endParaRPr lang="en-US" sz="1600" dirty="0"/>
          </a:p>
        </p:txBody>
      </p:sp>
      <p:sp>
        <p:nvSpPr>
          <p:cNvPr id="31" name="Text 29"/>
          <p:cNvSpPr/>
          <p:nvPr/>
        </p:nvSpPr>
        <p:spPr>
          <a:xfrm>
            <a:off x="6600825" y="3886200"/>
            <a:ext cx="5048250" cy="49530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严格遵循预设税务规则，确保相同输入产生完全相同的应纳税额结果，</a:t>
            </a:r>
            <a:pPr>
              <a:lnSpc>
                <a:spcPct val="140000"/>
              </a:lnSpc>
            </a:pPr>
            <a:r>
              <a:rPr lang="en-US" sz="1200" dirty="0">
                <a:solidFill>
                  <a:srgbClr val="0071E3"/>
                </a:solidFill>
                <a:highlight>
                  <a:srgbClr val="0071E3">
                    <a:alpha val="10000"/>
                  </a:srgbClr>
                </a:highlight>
                <a:latin typeface="MiSans" pitchFamily="34" charset="0"/>
                <a:ea typeface="MiSans" pitchFamily="34" charset="-122"/>
                <a:cs typeface="MiSans" pitchFamily="34" charset="-120"/>
              </a:rPr>
              <a:t> 彻底杜绝AI幻觉 </a:t>
            </a:r>
            <a:pPr>
              <a:lnSpc>
                <a:spcPct val="140000"/>
              </a:lnSpc>
            </a:pPr>
            <a:r>
              <a:rPr lang="en-US" sz="1200" dirty="0">
                <a:solidFill>
                  <a:srgbClr val="6E6E73"/>
                </a:solidFill>
                <a:latin typeface="MiSans" pitchFamily="34" charset="0"/>
                <a:ea typeface="MiSans" pitchFamily="34" charset="-122"/>
                <a:cs typeface="MiSans" pitchFamily="34" charset="-120"/>
              </a:rPr>
              <a:t>风险。算法规程透明且可审计。</a:t>
            </a:r>
            <a:endParaRPr lang="en-US" sz="1600" dirty="0"/>
          </a:p>
        </p:txBody>
      </p:sp>
      <p:sp>
        <p:nvSpPr>
          <p:cNvPr id="32" name="Shape 30"/>
          <p:cNvSpPr/>
          <p:nvPr/>
        </p:nvSpPr>
        <p:spPr>
          <a:xfrm>
            <a:off x="5991225" y="4921151"/>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solidFill>
          <a:ln/>
        </p:spPr>
      </p:sp>
      <p:sp>
        <p:nvSpPr>
          <p:cNvPr id="33" name="Text 31"/>
          <p:cNvSpPr/>
          <p:nvPr/>
        </p:nvSpPr>
        <p:spPr>
          <a:xfrm>
            <a:off x="5943600" y="4921151"/>
            <a:ext cx="552450" cy="457200"/>
          </a:xfrm>
          <a:prstGeom prst="rect">
            <a:avLst/>
          </a:prstGeom>
          <a:noFill/>
          <a:ln/>
        </p:spPr>
        <p:txBody>
          <a:bodyPr wrap="square" lIns="0" tIns="0" rIns="0" bIns="0" rtlCol="0" anchor="ctr"/>
          <a:lstStyle/>
          <a:p>
            <a:pPr algn="ctr">
              <a:lnSpc>
                <a:spcPct val="120000"/>
              </a:lnSpc>
            </a:pPr>
            <a:r>
              <a:rPr lang="en-US" sz="1500" b="1" dirty="0">
                <a:solidFill>
                  <a:srgbClr val="FFFFFF"/>
                </a:solidFill>
                <a:latin typeface="MiSans" pitchFamily="34" charset="0"/>
                <a:ea typeface="MiSans" pitchFamily="34" charset="-122"/>
                <a:cs typeface="MiSans" pitchFamily="34" charset="-120"/>
              </a:rPr>
              <a:t>3</a:t>
            </a:r>
            <a:endParaRPr lang="en-US" sz="1600" dirty="0"/>
          </a:p>
        </p:txBody>
      </p:sp>
      <p:sp>
        <p:nvSpPr>
          <p:cNvPr id="34" name="Text 32"/>
          <p:cNvSpPr/>
          <p:nvPr/>
        </p:nvSpPr>
        <p:spPr>
          <a:xfrm>
            <a:off x="6600825" y="4921151"/>
            <a:ext cx="5067300" cy="266700"/>
          </a:xfrm>
          <a:prstGeom prst="rect">
            <a:avLst/>
          </a:prstGeom>
          <a:noFill/>
          <a:ln/>
        </p:spPr>
        <p:txBody>
          <a:bodyPr wrap="square" lIns="0" tIns="0" rIns="0" bIns="0" rtlCol="0" anchor="ctr"/>
          <a:lstStyle/>
          <a:p>
            <a:pPr>
              <a:lnSpc>
                <a:spcPct val="120000"/>
              </a:lnSpc>
            </a:pPr>
            <a:r>
              <a:rPr lang="en-US" sz="1500" b="1" dirty="0">
                <a:solidFill>
                  <a:srgbClr val="1D1D1F"/>
                </a:solidFill>
                <a:latin typeface="MiSans" pitchFamily="34" charset="0"/>
                <a:ea typeface="MiSans" pitchFamily="34" charset="-122"/>
                <a:cs typeface="MiSans" pitchFamily="34" charset="-120"/>
              </a:rPr>
              <a:t>受控自主支付</a:t>
            </a:r>
            <a:endParaRPr lang="en-US" sz="1600" dirty="0"/>
          </a:p>
        </p:txBody>
      </p:sp>
      <p:sp>
        <p:nvSpPr>
          <p:cNvPr id="35" name="Text 33"/>
          <p:cNvSpPr/>
          <p:nvPr/>
        </p:nvSpPr>
        <p:spPr>
          <a:xfrm>
            <a:off x="6600825" y="5264051"/>
            <a:ext cx="5048250" cy="49530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深度集成x402协议，用户授权后Agent自动划扣等额数字货币至白名单地址，每笔纳税生成</a:t>
            </a:r>
            <a:pPr>
              <a:lnSpc>
                <a:spcPct val="140000"/>
              </a:lnSpc>
            </a:pPr>
            <a:r>
              <a:rPr lang="en-US" sz="1200" b="1" dirty="0">
                <a:solidFill>
                  <a:srgbClr val="0071E3"/>
                </a:solidFill>
                <a:latin typeface="MiSans" pitchFamily="34" charset="0"/>
                <a:ea typeface="MiSans" pitchFamily="34" charset="-122"/>
                <a:cs typeface="MiSans" pitchFamily="34" charset="-120"/>
              </a:rPr>
              <a:t>不可篡改的链上完税凭证</a:t>
            </a:r>
            <a:pPr>
              <a:lnSpc>
                <a:spcPct val="140000"/>
              </a:lnSpc>
            </a:pPr>
            <a:r>
              <a:rPr lang="en-US" sz="1200" dirty="0">
                <a:solidFill>
                  <a:srgbClr val="6E6E73"/>
                </a:solidFill>
                <a:latin typeface="MiSans" pitchFamily="34" charset="0"/>
                <a:ea typeface="MiSans" pitchFamily="34" charset="-122"/>
                <a:cs typeface="MiSans" pitchFamily="34" charset="-120"/>
              </a:rPr>
              <a:t>。</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TECHNOLOGY &amp; SECURITY</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技术架构与安全保障</a:t>
            </a:r>
            <a:endParaRPr lang="en-US" sz="1600" dirty="0"/>
          </a:p>
        </p:txBody>
      </p:sp>
      <p:sp>
        <p:nvSpPr>
          <p:cNvPr id="4" name="Shape 2"/>
          <p:cNvSpPr/>
          <p:nvPr/>
        </p:nvSpPr>
        <p:spPr>
          <a:xfrm>
            <a:off x="385763" y="1262063"/>
            <a:ext cx="6276975" cy="4562475"/>
          </a:xfrm>
          <a:custGeom>
            <a:avLst/>
            <a:gdLst/>
            <a:ahLst/>
            <a:cxnLst/>
            <a:rect l="l" t="t" r="r" b="b"/>
            <a:pathLst>
              <a:path w="6276975" h="4562475">
                <a:moveTo>
                  <a:pt x="152387" y="0"/>
                </a:moveTo>
                <a:lnTo>
                  <a:pt x="6124588" y="0"/>
                </a:lnTo>
                <a:cubicBezTo>
                  <a:pt x="6208749" y="0"/>
                  <a:pt x="6276975" y="68226"/>
                  <a:pt x="6276975" y="152387"/>
                </a:cubicBezTo>
                <a:lnTo>
                  <a:pt x="6276975" y="4410088"/>
                </a:lnTo>
                <a:cubicBezTo>
                  <a:pt x="6276975" y="4494249"/>
                  <a:pt x="6208749" y="4562475"/>
                  <a:pt x="6124588" y="4562475"/>
                </a:cubicBezTo>
                <a:lnTo>
                  <a:pt x="152387" y="4562475"/>
                </a:lnTo>
                <a:cubicBezTo>
                  <a:pt x="68226" y="4562475"/>
                  <a:pt x="0" y="4494249"/>
                  <a:pt x="0" y="4410088"/>
                </a:cubicBezTo>
                <a:lnTo>
                  <a:pt x="0" y="152387"/>
                </a:lnTo>
                <a:cubicBezTo>
                  <a:pt x="0" y="68282"/>
                  <a:pt x="68282" y="0"/>
                  <a:pt x="152387"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5" name="Shape 3"/>
          <p:cNvSpPr/>
          <p:nvPr/>
        </p:nvSpPr>
        <p:spPr>
          <a:xfrm>
            <a:off x="619125" y="1533525"/>
            <a:ext cx="285750" cy="228600"/>
          </a:xfrm>
          <a:custGeom>
            <a:avLst/>
            <a:gdLst/>
            <a:ahLst/>
            <a:cxnLst/>
            <a:rect l="l" t="t" r="r" b="b"/>
            <a:pathLst>
              <a:path w="285750" h="228600">
                <a:moveTo>
                  <a:pt x="185693" y="93985"/>
                </a:moveTo>
                <a:cubicBezTo>
                  <a:pt x="191140" y="92512"/>
                  <a:pt x="196855" y="95101"/>
                  <a:pt x="199311" y="100146"/>
                </a:cubicBezTo>
                <a:lnTo>
                  <a:pt x="207615" y="116934"/>
                </a:lnTo>
                <a:cubicBezTo>
                  <a:pt x="212214" y="117559"/>
                  <a:pt x="216724" y="118809"/>
                  <a:pt x="220965" y="120551"/>
                </a:cubicBezTo>
                <a:lnTo>
                  <a:pt x="236592" y="110148"/>
                </a:lnTo>
                <a:cubicBezTo>
                  <a:pt x="241280" y="107022"/>
                  <a:pt x="247486" y="107647"/>
                  <a:pt x="251460" y="111621"/>
                </a:cubicBezTo>
                <a:lnTo>
                  <a:pt x="260033" y="120194"/>
                </a:lnTo>
                <a:cubicBezTo>
                  <a:pt x="264006" y="124167"/>
                  <a:pt x="264631" y="130418"/>
                  <a:pt x="261506" y="135062"/>
                </a:cubicBezTo>
                <a:lnTo>
                  <a:pt x="251103" y="150644"/>
                </a:lnTo>
                <a:cubicBezTo>
                  <a:pt x="251951" y="152742"/>
                  <a:pt x="252710" y="154930"/>
                  <a:pt x="253335" y="157207"/>
                </a:cubicBezTo>
                <a:cubicBezTo>
                  <a:pt x="253960" y="159484"/>
                  <a:pt x="254362" y="161717"/>
                  <a:pt x="254675" y="163994"/>
                </a:cubicBezTo>
                <a:lnTo>
                  <a:pt x="271507" y="172298"/>
                </a:lnTo>
                <a:cubicBezTo>
                  <a:pt x="276552" y="174799"/>
                  <a:pt x="279142" y="180514"/>
                  <a:pt x="277669" y="185916"/>
                </a:cubicBezTo>
                <a:lnTo>
                  <a:pt x="274543" y="197614"/>
                </a:lnTo>
                <a:cubicBezTo>
                  <a:pt x="273070" y="203016"/>
                  <a:pt x="268025" y="206678"/>
                  <a:pt x="262399" y="206320"/>
                </a:cubicBezTo>
                <a:lnTo>
                  <a:pt x="243647" y="205115"/>
                </a:lnTo>
                <a:cubicBezTo>
                  <a:pt x="240834" y="208731"/>
                  <a:pt x="237574" y="212080"/>
                  <a:pt x="233869" y="214938"/>
                </a:cubicBezTo>
                <a:lnTo>
                  <a:pt x="235074" y="233645"/>
                </a:lnTo>
                <a:cubicBezTo>
                  <a:pt x="235431" y="239271"/>
                  <a:pt x="231770" y="244361"/>
                  <a:pt x="226368" y="245790"/>
                </a:cubicBezTo>
                <a:lnTo>
                  <a:pt x="214670" y="248915"/>
                </a:lnTo>
                <a:cubicBezTo>
                  <a:pt x="209223" y="250388"/>
                  <a:pt x="203552" y="247799"/>
                  <a:pt x="201052" y="242754"/>
                </a:cubicBezTo>
                <a:lnTo>
                  <a:pt x="192747" y="225966"/>
                </a:lnTo>
                <a:cubicBezTo>
                  <a:pt x="188149" y="225341"/>
                  <a:pt x="183639" y="224091"/>
                  <a:pt x="179397" y="222349"/>
                </a:cubicBezTo>
                <a:lnTo>
                  <a:pt x="163770" y="232752"/>
                </a:lnTo>
                <a:cubicBezTo>
                  <a:pt x="159082" y="235878"/>
                  <a:pt x="152876" y="235253"/>
                  <a:pt x="148903" y="231279"/>
                </a:cubicBezTo>
                <a:lnTo>
                  <a:pt x="140330" y="222706"/>
                </a:lnTo>
                <a:cubicBezTo>
                  <a:pt x="136356" y="218733"/>
                  <a:pt x="135731" y="212527"/>
                  <a:pt x="138857" y="207838"/>
                </a:cubicBezTo>
                <a:lnTo>
                  <a:pt x="149260" y="192212"/>
                </a:lnTo>
                <a:cubicBezTo>
                  <a:pt x="148411" y="190113"/>
                  <a:pt x="147652" y="187925"/>
                  <a:pt x="147027" y="185648"/>
                </a:cubicBezTo>
                <a:cubicBezTo>
                  <a:pt x="146402" y="183371"/>
                  <a:pt x="146000" y="181094"/>
                  <a:pt x="145688" y="178862"/>
                </a:cubicBezTo>
                <a:lnTo>
                  <a:pt x="128855" y="170557"/>
                </a:lnTo>
                <a:cubicBezTo>
                  <a:pt x="123810" y="168057"/>
                  <a:pt x="121265" y="162342"/>
                  <a:pt x="122694" y="156939"/>
                </a:cubicBezTo>
                <a:lnTo>
                  <a:pt x="125819" y="145241"/>
                </a:lnTo>
                <a:cubicBezTo>
                  <a:pt x="127293" y="139839"/>
                  <a:pt x="132338" y="136178"/>
                  <a:pt x="137964" y="136535"/>
                </a:cubicBezTo>
                <a:lnTo>
                  <a:pt x="156671" y="137740"/>
                </a:lnTo>
                <a:cubicBezTo>
                  <a:pt x="159484" y="134124"/>
                  <a:pt x="162744" y="130775"/>
                  <a:pt x="166449" y="127918"/>
                </a:cubicBezTo>
                <a:lnTo>
                  <a:pt x="165244" y="109255"/>
                </a:lnTo>
                <a:cubicBezTo>
                  <a:pt x="164887" y="103629"/>
                  <a:pt x="168548" y="98539"/>
                  <a:pt x="173950" y="97110"/>
                </a:cubicBezTo>
                <a:lnTo>
                  <a:pt x="185648" y="93985"/>
                </a:lnTo>
                <a:close/>
                <a:moveTo>
                  <a:pt x="200204" y="151805"/>
                </a:moveTo>
                <a:cubicBezTo>
                  <a:pt x="189361" y="151817"/>
                  <a:pt x="180568" y="160630"/>
                  <a:pt x="180581" y="171472"/>
                </a:cubicBezTo>
                <a:cubicBezTo>
                  <a:pt x="180593" y="182315"/>
                  <a:pt x="189406" y="191108"/>
                  <a:pt x="200248" y="191095"/>
                </a:cubicBezTo>
                <a:cubicBezTo>
                  <a:pt x="211091" y="191083"/>
                  <a:pt x="219884" y="182270"/>
                  <a:pt x="219871" y="171428"/>
                </a:cubicBezTo>
                <a:cubicBezTo>
                  <a:pt x="219859" y="160585"/>
                  <a:pt x="211046" y="151792"/>
                  <a:pt x="200204" y="151805"/>
                </a:cubicBezTo>
                <a:close/>
                <a:moveTo>
                  <a:pt x="100414" y="-20315"/>
                </a:moveTo>
                <a:lnTo>
                  <a:pt x="112112" y="-17190"/>
                </a:lnTo>
                <a:cubicBezTo>
                  <a:pt x="117515" y="-15716"/>
                  <a:pt x="121176" y="-10626"/>
                  <a:pt x="120819" y="-5045"/>
                </a:cubicBezTo>
                <a:lnTo>
                  <a:pt x="119613" y="13618"/>
                </a:lnTo>
                <a:cubicBezTo>
                  <a:pt x="123319" y="16475"/>
                  <a:pt x="126578" y="19779"/>
                  <a:pt x="129391" y="23440"/>
                </a:cubicBezTo>
                <a:lnTo>
                  <a:pt x="148144" y="22235"/>
                </a:lnTo>
                <a:cubicBezTo>
                  <a:pt x="153725" y="21878"/>
                  <a:pt x="158814" y="25539"/>
                  <a:pt x="160288" y="30941"/>
                </a:cubicBezTo>
                <a:lnTo>
                  <a:pt x="163413" y="42639"/>
                </a:lnTo>
                <a:cubicBezTo>
                  <a:pt x="164842" y="48042"/>
                  <a:pt x="162297" y="53757"/>
                  <a:pt x="157252" y="56257"/>
                </a:cubicBezTo>
                <a:lnTo>
                  <a:pt x="140419" y="64562"/>
                </a:lnTo>
                <a:cubicBezTo>
                  <a:pt x="140107" y="66839"/>
                  <a:pt x="139660" y="69116"/>
                  <a:pt x="139080" y="71348"/>
                </a:cubicBezTo>
                <a:cubicBezTo>
                  <a:pt x="138499" y="73581"/>
                  <a:pt x="137696" y="75813"/>
                  <a:pt x="136847" y="77912"/>
                </a:cubicBezTo>
                <a:lnTo>
                  <a:pt x="147251" y="93538"/>
                </a:lnTo>
                <a:cubicBezTo>
                  <a:pt x="150376" y="98227"/>
                  <a:pt x="149751" y="104433"/>
                  <a:pt x="145777" y="108406"/>
                </a:cubicBezTo>
                <a:lnTo>
                  <a:pt x="137205" y="116979"/>
                </a:lnTo>
                <a:cubicBezTo>
                  <a:pt x="133231" y="120953"/>
                  <a:pt x="127025" y="121578"/>
                  <a:pt x="122337" y="118452"/>
                </a:cubicBezTo>
                <a:lnTo>
                  <a:pt x="106710" y="108049"/>
                </a:lnTo>
                <a:cubicBezTo>
                  <a:pt x="102468" y="109791"/>
                  <a:pt x="97959" y="111041"/>
                  <a:pt x="93360" y="111666"/>
                </a:cubicBezTo>
                <a:lnTo>
                  <a:pt x="85055" y="128454"/>
                </a:lnTo>
                <a:cubicBezTo>
                  <a:pt x="82555" y="133499"/>
                  <a:pt x="76840" y="136044"/>
                  <a:pt x="71438" y="134615"/>
                </a:cubicBezTo>
                <a:lnTo>
                  <a:pt x="59740" y="131490"/>
                </a:lnTo>
                <a:cubicBezTo>
                  <a:pt x="54293" y="130016"/>
                  <a:pt x="50676" y="124926"/>
                  <a:pt x="51033" y="119345"/>
                </a:cubicBezTo>
                <a:lnTo>
                  <a:pt x="52239" y="100638"/>
                </a:lnTo>
                <a:cubicBezTo>
                  <a:pt x="48533" y="97780"/>
                  <a:pt x="45274" y="94476"/>
                  <a:pt x="42461" y="90815"/>
                </a:cubicBezTo>
                <a:lnTo>
                  <a:pt x="23708" y="92020"/>
                </a:lnTo>
                <a:cubicBezTo>
                  <a:pt x="18127" y="92378"/>
                  <a:pt x="13037" y="88716"/>
                  <a:pt x="11564" y="83314"/>
                </a:cubicBezTo>
                <a:lnTo>
                  <a:pt x="8439" y="71616"/>
                </a:lnTo>
                <a:cubicBezTo>
                  <a:pt x="7010" y="66214"/>
                  <a:pt x="9555" y="60499"/>
                  <a:pt x="14600" y="57998"/>
                </a:cubicBezTo>
                <a:lnTo>
                  <a:pt x="31433" y="49694"/>
                </a:lnTo>
                <a:cubicBezTo>
                  <a:pt x="31745" y="47417"/>
                  <a:pt x="32192" y="45184"/>
                  <a:pt x="32772" y="42907"/>
                </a:cubicBezTo>
                <a:cubicBezTo>
                  <a:pt x="33397" y="40630"/>
                  <a:pt x="34111" y="38442"/>
                  <a:pt x="35004" y="36344"/>
                </a:cubicBezTo>
                <a:lnTo>
                  <a:pt x="24601" y="20762"/>
                </a:lnTo>
                <a:cubicBezTo>
                  <a:pt x="21476" y="16073"/>
                  <a:pt x="22101" y="9867"/>
                  <a:pt x="26075" y="5894"/>
                </a:cubicBezTo>
                <a:lnTo>
                  <a:pt x="34647" y="-2679"/>
                </a:lnTo>
                <a:cubicBezTo>
                  <a:pt x="38621" y="-6653"/>
                  <a:pt x="44827" y="-7278"/>
                  <a:pt x="49515" y="-4152"/>
                </a:cubicBezTo>
                <a:lnTo>
                  <a:pt x="65142" y="6251"/>
                </a:lnTo>
                <a:cubicBezTo>
                  <a:pt x="69384" y="4509"/>
                  <a:pt x="73893" y="3259"/>
                  <a:pt x="78492" y="2634"/>
                </a:cubicBezTo>
                <a:lnTo>
                  <a:pt x="86797" y="-14154"/>
                </a:lnTo>
                <a:cubicBezTo>
                  <a:pt x="89297" y="-19199"/>
                  <a:pt x="94967" y="-21744"/>
                  <a:pt x="100414" y="-20315"/>
                </a:cubicBezTo>
                <a:close/>
                <a:moveTo>
                  <a:pt x="85904" y="37505"/>
                </a:moveTo>
                <a:cubicBezTo>
                  <a:pt x="75061" y="37505"/>
                  <a:pt x="66258" y="46307"/>
                  <a:pt x="66258" y="57150"/>
                </a:cubicBezTo>
                <a:cubicBezTo>
                  <a:pt x="66258" y="67993"/>
                  <a:pt x="75061" y="76795"/>
                  <a:pt x="85904" y="76795"/>
                </a:cubicBezTo>
                <a:cubicBezTo>
                  <a:pt x="96746" y="76795"/>
                  <a:pt x="105549" y="67993"/>
                  <a:pt x="105549" y="57150"/>
                </a:cubicBezTo>
                <a:cubicBezTo>
                  <a:pt x="105549" y="46307"/>
                  <a:pt x="96746" y="37505"/>
                  <a:pt x="85904" y="37505"/>
                </a:cubicBezTo>
                <a:close/>
              </a:path>
            </a:pathLst>
          </a:custGeom>
          <a:solidFill>
            <a:srgbClr val="0071E3"/>
          </a:solidFill>
          <a:ln/>
        </p:spPr>
      </p:sp>
      <p:sp>
        <p:nvSpPr>
          <p:cNvPr id="6" name="Text 4"/>
          <p:cNvSpPr/>
          <p:nvPr/>
        </p:nvSpPr>
        <p:spPr>
          <a:xfrm>
            <a:off x="904875" y="1495425"/>
            <a:ext cx="56388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基于 Kite AI 的技术实现</a:t>
            </a:r>
            <a:endParaRPr lang="en-US" sz="1600" dirty="0"/>
          </a:p>
        </p:txBody>
      </p:sp>
      <p:sp>
        <p:nvSpPr>
          <p:cNvPr id="7" name="Shape 5"/>
          <p:cNvSpPr/>
          <p:nvPr/>
        </p:nvSpPr>
        <p:spPr>
          <a:xfrm>
            <a:off x="619125" y="2069306"/>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8" name="Shape 6"/>
          <p:cNvSpPr/>
          <p:nvPr/>
        </p:nvSpPr>
        <p:spPr>
          <a:xfrm>
            <a:off x="740569" y="2202656"/>
            <a:ext cx="214313" cy="190500"/>
          </a:xfrm>
          <a:custGeom>
            <a:avLst/>
            <a:gdLst/>
            <a:ahLst/>
            <a:cxnLst/>
            <a:rect l="l" t="t" r="r" b="b"/>
            <a:pathLst>
              <a:path w="214313" h="190500">
                <a:moveTo>
                  <a:pt x="0" y="35719"/>
                </a:moveTo>
                <a:cubicBezTo>
                  <a:pt x="0" y="22585"/>
                  <a:pt x="10678" y="11906"/>
                  <a:pt x="23812" y="11906"/>
                </a:cubicBezTo>
                <a:lnTo>
                  <a:pt x="190500" y="11906"/>
                </a:lnTo>
                <a:cubicBezTo>
                  <a:pt x="203634" y="11906"/>
                  <a:pt x="214313" y="22585"/>
                  <a:pt x="214313" y="35719"/>
                </a:cubicBezTo>
                <a:lnTo>
                  <a:pt x="0" y="35719"/>
                </a:lnTo>
                <a:close/>
                <a:moveTo>
                  <a:pt x="0" y="53578"/>
                </a:moveTo>
                <a:lnTo>
                  <a:pt x="214313" y="53578"/>
                </a:lnTo>
                <a:lnTo>
                  <a:pt x="214313" y="154781"/>
                </a:lnTo>
                <a:cubicBezTo>
                  <a:pt x="214313" y="167915"/>
                  <a:pt x="203634" y="178594"/>
                  <a:pt x="190500" y="178594"/>
                </a:cubicBezTo>
                <a:lnTo>
                  <a:pt x="23812" y="178594"/>
                </a:lnTo>
                <a:cubicBezTo>
                  <a:pt x="10678" y="178594"/>
                  <a:pt x="0" y="167915"/>
                  <a:pt x="0" y="154781"/>
                </a:cubicBezTo>
                <a:lnTo>
                  <a:pt x="0" y="53578"/>
                </a:lnTo>
                <a:close/>
                <a:moveTo>
                  <a:pt x="92013" y="154781"/>
                </a:moveTo>
                <a:cubicBezTo>
                  <a:pt x="99529" y="154781"/>
                  <a:pt x="105147" y="147563"/>
                  <a:pt x="100347" y="141759"/>
                </a:cubicBezTo>
                <a:cubicBezTo>
                  <a:pt x="94878" y="135173"/>
                  <a:pt x="86618" y="130969"/>
                  <a:pt x="77391" y="130969"/>
                </a:cubicBezTo>
                <a:lnTo>
                  <a:pt x="53578" y="130969"/>
                </a:lnTo>
                <a:cubicBezTo>
                  <a:pt x="44351" y="130969"/>
                  <a:pt x="36091" y="135173"/>
                  <a:pt x="30621" y="141759"/>
                </a:cubicBezTo>
                <a:cubicBezTo>
                  <a:pt x="25822" y="147563"/>
                  <a:pt x="31440" y="154781"/>
                  <a:pt x="38956" y="154781"/>
                </a:cubicBezTo>
                <a:lnTo>
                  <a:pt x="91976" y="154781"/>
                </a:lnTo>
                <a:close/>
                <a:moveTo>
                  <a:pt x="65484" y="116086"/>
                </a:moveTo>
                <a:cubicBezTo>
                  <a:pt x="76984" y="116086"/>
                  <a:pt x="86320" y="106750"/>
                  <a:pt x="86320" y="95250"/>
                </a:cubicBezTo>
                <a:cubicBezTo>
                  <a:pt x="86320" y="83750"/>
                  <a:pt x="76984" y="74414"/>
                  <a:pt x="65484" y="74414"/>
                </a:cubicBezTo>
                <a:cubicBezTo>
                  <a:pt x="53985" y="74414"/>
                  <a:pt x="44648" y="83750"/>
                  <a:pt x="44648" y="95250"/>
                </a:cubicBezTo>
                <a:cubicBezTo>
                  <a:pt x="44648" y="106750"/>
                  <a:pt x="53985" y="116086"/>
                  <a:pt x="65484" y="116086"/>
                </a:cubicBezTo>
                <a:close/>
                <a:moveTo>
                  <a:pt x="133945" y="77391"/>
                </a:moveTo>
                <a:cubicBezTo>
                  <a:pt x="128997" y="77391"/>
                  <a:pt x="125016" y="81372"/>
                  <a:pt x="125016" y="86320"/>
                </a:cubicBezTo>
                <a:cubicBezTo>
                  <a:pt x="125016" y="91269"/>
                  <a:pt x="128997" y="95250"/>
                  <a:pt x="133945" y="95250"/>
                </a:cubicBezTo>
                <a:lnTo>
                  <a:pt x="175617" y="95250"/>
                </a:lnTo>
                <a:cubicBezTo>
                  <a:pt x="180566" y="95250"/>
                  <a:pt x="184547" y="91269"/>
                  <a:pt x="184547" y="86320"/>
                </a:cubicBezTo>
                <a:cubicBezTo>
                  <a:pt x="184547" y="81372"/>
                  <a:pt x="180566" y="77391"/>
                  <a:pt x="175617" y="77391"/>
                </a:cubicBezTo>
                <a:lnTo>
                  <a:pt x="133945" y="77391"/>
                </a:lnTo>
                <a:close/>
                <a:moveTo>
                  <a:pt x="133945" y="113109"/>
                </a:moveTo>
                <a:cubicBezTo>
                  <a:pt x="128997" y="113109"/>
                  <a:pt x="125016" y="117091"/>
                  <a:pt x="125016" y="122039"/>
                </a:cubicBezTo>
                <a:cubicBezTo>
                  <a:pt x="125016" y="126988"/>
                  <a:pt x="128997" y="130969"/>
                  <a:pt x="133945" y="130969"/>
                </a:cubicBezTo>
                <a:lnTo>
                  <a:pt x="175617" y="130969"/>
                </a:lnTo>
                <a:cubicBezTo>
                  <a:pt x="180566" y="130969"/>
                  <a:pt x="184547" y="126988"/>
                  <a:pt x="184547" y="122039"/>
                </a:cubicBezTo>
                <a:cubicBezTo>
                  <a:pt x="184547" y="117091"/>
                  <a:pt x="180566" y="113109"/>
                  <a:pt x="175617" y="113109"/>
                </a:cubicBezTo>
                <a:lnTo>
                  <a:pt x="133945" y="113109"/>
                </a:lnTo>
                <a:close/>
              </a:path>
            </a:pathLst>
          </a:custGeom>
          <a:solidFill>
            <a:srgbClr val="0071E3"/>
          </a:solidFill>
          <a:ln/>
        </p:spPr>
      </p:sp>
      <p:sp>
        <p:nvSpPr>
          <p:cNvPr id="9" name="Text 7"/>
          <p:cNvSpPr/>
          <p:nvPr/>
        </p:nvSpPr>
        <p:spPr>
          <a:xfrm>
            <a:off x="1228725" y="2069306"/>
            <a:ext cx="52863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Agent Account 身份系统</a:t>
            </a:r>
            <a:endParaRPr lang="en-US" sz="1600" dirty="0"/>
          </a:p>
        </p:txBody>
      </p:sp>
      <p:sp>
        <p:nvSpPr>
          <p:cNvPr id="10" name="Text 8"/>
          <p:cNvSpPr/>
          <p:nvPr/>
        </p:nvSpPr>
        <p:spPr>
          <a:xfrm>
            <a:off x="1228725" y="2374106"/>
            <a:ext cx="527685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使用 Kite Agent Account 执行所有支付操作，确保身份可验证、行为可追溯</a:t>
            </a:r>
            <a:endParaRPr lang="en-US" sz="1600" dirty="0"/>
          </a:p>
        </p:txBody>
      </p:sp>
      <p:sp>
        <p:nvSpPr>
          <p:cNvPr id="11" name="Shape 9"/>
          <p:cNvSpPr/>
          <p:nvPr/>
        </p:nvSpPr>
        <p:spPr>
          <a:xfrm>
            <a:off x="619125" y="2950369"/>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12" name="Shape 10"/>
          <p:cNvSpPr/>
          <p:nvPr/>
        </p:nvSpPr>
        <p:spPr>
          <a:xfrm>
            <a:off x="752475" y="3083719"/>
            <a:ext cx="190500" cy="190500"/>
          </a:xfrm>
          <a:custGeom>
            <a:avLst/>
            <a:gdLst/>
            <a:ahLst/>
            <a:cxnLst/>
            <a:rect l="l" t="t" r="r" b="b"/>
            <a:pathLst>
              <a:path w="190500" h="190500">
                <a:moveTo>
                  <a:pt x="47625" y="35719"/>
                </a:moveTo>
                <a:lnTo>
                  <a:pt x="47625" y="29766"/>
                </a:lnTo>
                <a:cubicBezTo>
                  <a:pt x="47625" y="13320"/>
                  <a:pt x="79623" y="0"/>
                  <a:pt x="119063" y="0"/>
                </a:cubicBezTo>
                <a:cubicBezTo>
                  <a:pt x="158502" y="0"/>
                  <a:pt x="190500" y="13320"/>
                  <a:pt x="190500" y="29766"/>
                </a:cubicBezTo>
                <a:lnTo>
                  <a:pt x="190500" y="35719"/>
                </a:lnTo>
                <a:cubicBezTo>
                  <a:pt x="190500" y="47104"/>
                  <a:pt x="175133" y="57001"/>
                  <a:pt x="152549" y="62024"/>
                </a:cubicBezTo>
                <a:cubicBezTo>
                  <a:pt x="151656" y="60982"/>
                  <a:pt x="150726" y="59978"/>
                  <a:pt x="149796" y="59048"/>
                </a:cubicBezTo>
                <a:cubicBezTo>
                  <a:pt x="144028" y="53355"/>
                  <a:pt x="136587" y="49039"/>
                  <a:pt x="128811" y="45839"/>
                </a:cubicBezTo>
                <a:cubicBezTo>
                  <a:pt x="113221" y="39328"/>
                  <a:pt x="92906" y="35756"/>
                  <a:pt x="71438" y="35756"/>
                </a:cubicBezTo>
                <a:cubicBezTo>
                  <a:pt x="63289" y="35756"/>
                  <a:pt x="55327" y="36277"/>
                  <a:pt x="47699" y="37281"/>
                </a:cubicBezTo>
                <a:cubicBezTo>
                  <a:pt x="47625" y="36798"/>
                  <a:pt x="47625" y="36277"/>
                  <a:pt x="47625" y="35756"/>
                </a:cubicBezTo>
                <a:close/>
                <a:moveTo>
                  <a:pt x="160734" y="131341"/>
                </a:moveTo>
                <a:lnTo>
                  <a:pt x="160734" y="114151"/>
                </a:lnTo>
                <a:cubicBezTo>
                  <a:pt x="166353" y="112700"/>
                  <a:pt x="171636" y="110989"/>
                  <a:pt x="176436" y="108979"/>
                </a:cubicBezTo>
                <a:cubicBezTo>
                  <a:pt x="181347" y="106933"/>
                  <a:pt x="186147" y="104440"/>
                  <a:pt x="190500" y="101426"/>
                </a:cubicBezTo>
                <a:lnTo>
                  <a:pt x="190500" y="107156"/>
                </a:lnTo>
                <a:cubicBezTo>
                  <a:pt x="190500" y="117128"/>
                  <a:pt x="178780" y="125946"/>
                  <a:pt x="160734" y="131341"/>
                </a:cubicBezTo>
                <a:close/>
                <a:moveTo>
                  <a:pt x="160734" y="95622"/>
                </a:moveTo>
                <a:lnTo>
                  <a:pt x="160734" y="83344"/>
                </a:lnTo>
                <a:cubicBezTo>
                  <a:pt x="160734" y="81669"/>
                  <a:pt x="160586" y="80070"/>
                  <a:pt x="160362" y="78507"/>
                </a:cubicBezTo>
                <a:cubicBezTo>
                  <a:pt x="166129" y="77056"/>
                  <a:pt x="171524" y="75307"/>
                  <a:pt x="176436" y="73223"/>
                </a:cubicBezTo>
                <a:cubicBezTo>
                  <a:pt x="181347" y="71140"/>
                  <a:pt x="186147" y="68684"/>
                  <a:pt x="190500" y="65670"/>
                </a:cubicBezTo>
                <a:lnTo>
                  <a:pt x="190500" y="71400"/>
                </a:lnTo>
                <a:cubicBezTo>
                  <a:pt x="190500" y="81372"/>
                  <a:pt x="178780" y="90190"/>
                  <a:pt x="160734" y="95585"/>
                </a:cubicBezTo>
                <a:close/>
                <a:moveTo>
                  <a:pt x="0" y="89297"/>
                </a:moveTo>
                <a:lnTo>
                  <a:pt x="0" y="83344"/>
                </a:lnTo>
                <a:cubicBezTo>
                  <a:pt x="0" y="66898"/>
                  <a:pt x="31998" y="53578"/>
                  <a:pt x="71438" y="53578"/>
                </a:cubicBezTo>
                <a:cubicBezTo>
                  <a:pt x="110877" y="53578"/>
                  <a:pt x="142875" y="66898"/>
                  <a:pt x="142875" y="83344"/>
                </a:cubicBezTo>
                <a:lnTo>
                  <a:pt x="142875" y="89297"/>
                </a:lnTo>
                <a:cubicBezTo>
                  <a:pt x="142875" y="105742"/>
                  <a:pt x="110877" y="119063"/>
                  <a:pt x="71438" y="119063"/>
                </a:cubicBezTo>
                <a:cubicBezTo>
                  <a:pt x="31998" y="119063"/>
                  <a:pt x="0" y="105742"/>
                  <a:pt x="0" y="89297"/>
                </a:cubicBezTo>
                <a:close/>
                <a:moveTo>
                  <a:pt x="142875" y="125016"/>
                </a:moveTo>
                <a:cubicBezTo>
                  <a:pt x="142875" y="141461"/>
                  <a:pt x="110877" y="154781"/>
                  <a:pt x="71438" y="154781"/>
                </a:cubicBezTo>
                <a:cubicBezTo>
                  <a:pt x="31998" y="154781"/>
                  <a:pt x="0" y="141461"/>
                  <a:pt x="0" y="125016"/>
                </a:cubicBezTo>
                <a:lnTo>
                  <a:pt x="0" y="119286"/>
                </a:lnTo>
                <a:cubicBezTo>
                  <a:pt x="4316" y="122300"/>
                  <a:pt x="9116" y="124755"/>
                  <a:pt x="14064" y="126839"/>
                </a:cubicBezTo>
                <a:cubicBezTo>
                  <a:pt x="29654" y="133350"/>
                  <a:pt x="49969" y="136922"/>
                  <a:pt x="71438" y="136922"/>
                </a:cubicBezTo>
                <a:cubicBezTo>
                  <a:pt x="92906" y="136922"/>
                  <a:pt x="113221" y="133313"/>
                  <a:pt x="128811" y="126839"/>
                </a:cubicBezTo>
                <a:cubicBezTo>
                  <a:pt x="133722" y="124792"/>
                  <a:pt x="138522" y="122300"/>
                  <a:pt x="142875" y="119286"/>
                </a:cubicBezTo>
                <a:lnTo>
                  <a:pt x="142875" y="125016"/>
                </a:lnTo>
                <a:close/>
                <a:moveTo>
                  <a:pt x="142875" y="155004"/>
                </a:moveTo>
                <a:lnTo>
                  <a:pt x="142875" y="160734"/>
                </a:lnTo>
                <a:cubicBezTo>
                  <a:pt x="142875" y="177180"/>
                  <a:pt x="110877" y="190500"/>
                  <a:pt x="71438" y="190500"/>
                </a:cubicBezTo>
                <a:cubicBezTo>
                  <a:pt x="31998" y="190500"/>
                  <a:pt x="0" y="177180"/>
                  <a:pt x="0" y="160734"/>
                </a:cubicBezTo>
                <a:lnTo>
                  <a:pt x="0" y="155004"/>
                </a:lnTo>
                <a:cubicBezTo>
                  <a:pt x="4316" y="158018"/>
                  <a:pt x="9116" y="160474"/>
                  <a:pt x="14064" y="162558"/>
                </a:cubicBezTo>
                <a:cubicBezTo>
                  <a:pt x="29654" y="169069"/>
                  <a:pt x="49969" y="172641"/>
                  <a:pt x="71438" y="172641"/>
                </a:cubicBezTo>
                <a:cubicBezTo>
                  <a:pt x="92906" y="172641"/>
                  <a:pt x="113221" y="169032"/>
                  <a:pt x="128811" y="162558"/>
                </a:cubicBezTo>
                <a:cubicBezTo>
                  <a:pt x="133722" y="160511"/>
                  <a:pt x="138522" y="158018"/>
                  <a:pt x="142875" y="155004"/>
                </a:cubicBezTo>
                <a:close/>
              </a:path>
            </a:pathLst>
          </a:custGeom>
          <a:solidFill>
            <a:srgbClr val="0071E3"/>
          </a:solidFill>
          <a:ln/>
        </p:spPr>
      </p:sp>
      <p:sp>
        <p:nvSpPr>
          <p:cNvPr id="13" name="Text 11"/>
          <p:cNvSpPr/>
          <p:nvPr/>
        </p:nvSpPr>
        <p:spPr>
          <a:xfrm>
            <a:off x="1228725" y="2950369"/>
            <a:ext cx="52863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链上支付（KITE / USDT）</a:t>
            </a:r>
            <a:endParaRPr lang="en-US" sz="1600" dirty="0"/>
          </a:p>
        </p:txBody>
      </p:sp>
      <p:sp>
        <p:nvSpPr>
          <p:cNvPr id="14" name="Text 12"/>
          <p:cNvSpPr/>
          <p:nvPr/>
        </p:nvSpPr>
        <p:spPr>
          <a:xfrm>
            <a:off x="1228725" y="3255169"/>
            <a:ext cx="5276850" cy="4572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通过 UserOperation 发起链上转账，支持 Kite 测试网原生代币与测试网 USDT，可配置切换</a:t>
            </a:r>
            <a:endParaRPr lang="en-US" sz="1600" dirty="0"/>
          </a:p>
        </p:txBody>
      </p:sp>
      <p:sp>
        <p:nvSpPr>
          <p:cNvPr id="15" name="Shape 13"/>
          <p:cNvSpPr/>
          <p:nvPr/>
        </p:nvSpPr>
        <p:spPr>
          <a:xfrm>
            <a:off x="619125" y="4060031"/>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16" name="Shape 14"/>
          <p:cNvSpPr/>
          <p:nvPr/>
        </p:nvSpPr>
        <p:spPr>
          <a:xfrm>
            <a:off x="752475" y="4193381"/>
            <a:ext cx="190500" cy="190500"/>
          </a:xfrm>
          <a:custGeom>
            <a:avLst/>
            <a:gdLst/>
            <a:ahLst/>
            <a:cxnLst/>
            <a:rect l="l" t="t" r="r" b="b"/>
            <a:pathLst>
              <a:path w="190500" h="190500">
                <a:moveTo>
                  <a:pt x="95250" y="0"/>
                </a:moveTo>
                <a:cubicBezTo>
                  <a:pt x="96962" y="0"/>
                  <a:pt x="98673" y="372"/>
                  <a:pt x="100236" y="1079"/>
                </a:cubicBezTo>
                <a:lnTo>
                  <a:pt x="170334" y="30807"/>
                </a:lnTo>
                <a:cubicBezTo>
                  <a:pt x="178519" y="34268"/>
                  <a:pt x="184621" y="42342"/>
                  <a:pt x="184584" y="52090"/>
                </a:cubicBezTo>
                <a:cubicBezTo>
                  <a:pt x="184398" y="88999"/>
                  <a:pt x="169218" y="156530"/>
                  <a:pt x="105110" y="187226"/>
                </a:cubicBezTo>
                <a:cubicBezTo>
                  <a:pt x="98896" y="190202"/>
                  <a:pt x="91678" y="190202"/>
                  <a:pt x="85465" y="187226"/>
                </a:cubicBezTo>
                <a:cubicBezTo>
                  <a:pt x="21320" y="156530"/>
                  <a:pt x="6176" y="88999"/>
                  <a:pt x="5990" y="52090"/>
                </a:cubicBezTo>
                <a:cubicBezTo>
                  <a:pt x="5953" y="42342"/>
                  <a:pt x="12055" y="34268"/>
                  <a:pt x="20241" y="30807"/>
                </a:cubicBezTo>
                <a:lnTo>
                  <a:pt x="90301" y="1079"/>
                </a:lnTo>
                <a:cubicBezTo>
                  <a:pt x="91864" y="372"/>
                  <a:pt x="93538" y="0"/>
                  <a:pt x="95250" y="0"/>
                </a:cubicBezTo>
                <a:close/>
                <a:moveTo>
                  <a:pt x="95250" y="24854"/>
                </a:moveTo>
                <a:lnTo>
                  <a:pt x="95250" y="165534"/>
                </a:lnTo>
                <a:cubicBezTo>
                  <a:pt x="146596" y="140680"/>
                  <a:pt x="160400" y="85613"/>
                  <a:pt x="160734" y="52648"/>
                </a:cubicBezTo>
                <a:lnTo>
                  <a:pt x="95250" y="24892"/>
                </a:lnTo>
                <a:lnTo>
                  <a:pt x="95250" y="24892"/>
                </a:lnTo>
                <a:close/>
              </a:path>
            </a:pathLst>
          </a:custGeom>
          <a:solidFill>
            <a:srgbClr val="0071E3"/>
          </a:solidFill>
          <a:ln/>
        </p:spPr>
      </p:sp>
      <p:sp>
        <p:nvSpPr>
          <p:cNvPr id="17" name="Text 15"/>
          <p:cNvSpPr/>
          <p:nvPr/>
        </p:nvSpPr>
        <p:spPr>
          <a:xfrm>
            <a:off x="1228725" y="4060031"/>
            <a:ext cx="52863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权限 / 额度控制</a:t>
            </a:r>
            <a:endParaRPr lang="en-US" sz="1600" dirty="0"/>
          </a:p>
        </p:txBody>
      </p:sp>
      <p:sp>
        <p:nvSpPr>
          <p:cNvPr id="18" name="Text 16"/>
          <p:cNvSpPr/>
          <p:nvPr/>
        </p:nvSpPr>
        <p:spPr>
          <a:xfrm>
            <a:off x="1228725" y="4364831"/>
            <a:ext cx="527685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白名单税务地址 + 最大缴税额度限制，从架构层面杜绝非法转账</a:t>
            </a:r>
            <a:endParaRPr lang="en-US" sz="1600" dirty="0"/>
          </a:p>
        </p:txBody>
      </p:sp>
      <p:sp>
        <p:nvSpPr>
          <p:cNvPr id="19" name="Shape 17"/>
          <p:cNvSpPr/>
          <p:nvPr/>
        </p:nvSpPr>
        <p:spPr>
          <a:xfrm>
            <a:off x="619125" y="4941094"/>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alpha val="10196"/>
            </a:srgbClr>
          </a:solidFill>
          <a:ln/>
        </p:spPr>
      </p:sp>
      <p:sp>
        <p:nvSpPr>
          <p:cNvPr id="20" name="Shape 18"/>
          <p:cNvSpPr/>
          <p:nvPr/>
        </p:nvSpPr>
        <p:spPr>
          <a:xfrm>
            <a:off x="728663" y="5074444"/>
            <a:ext cx="238125" cy="190500"/>
          </a:xfrm>
          <a:custGeom>
            <a:avLst/>
            <a:gdLst/>
            <a:ahLst/>
            <a:cxnLst/>
            <a:rect l="l" t="t" r="r" b="b"/>
            <a:pathLst>
              <a:path w="238125" h="190500">
                <a:moveTo>
                  <a:pt x="23812" y="35719"/>
                </a:moveTo>
                <a:cubicBezTo>
                  <a:pt x="23812" y="22585"/>
                  <a:pt x="34491" y="11906"/>
                  <a:pt x="47625" y="11906"/>
                </a:cubicBezTo>
                <a:lnTo>
                  <a:pt x="190500" y="11906"/>
                </a:lnTo>
                <a:cubicBezTo>
                  <a:pt x="203634" y="11906"/>
                  <a:pt x="214313" y="22585"/>
                  <a:pt x="214313" y="35719"/>
                </a:cubicBezTo>
                <a:lnTo>
                  <a:pt x="214313" y="125016"/>
                </a:lnTo>
                <a:lnTo>
                  <a:pt x="190500" y="125016"/>
                </a:lnTo>
                <a:lnTo>
                  <a:pt x="190500" y="35719"/>
                </a:lnTo>
                <a:lnTo>
                  <a:pt x="47625" y="35719"/>
                </a:lnTo>
                <a:lnTo>
                  <a:pt x="47625" y="125016"/>
                </a:lnTo>
                <a:lnTo>
                  <a:pt x="23812" y="125016"/>
                </a:lnTo>
                <a:lnTo>
                  <a:pt x="23812" y="35719"/>
                </a:lnTo>
                <a:close/>
                <a:moveTo>
                  <a:pt x="0" y="150019"/>
                </a:moveTo>
                <a:cubicBezTo>
                  <a:pt x="0" y="146075"/>
                  <a:pt x="3200" y="142875"/>
                  <a:pt x="7144" y="142875"/>
                </a:cubicBezTo>
                <a:lnTo>
                  <a:pt x="230981" y="142875"/>
                </a:lnTo>
                <a:cubicBezTo>
                  <a:pt x="234925" y="142875"/>
                  <a:pt x="238125" y="146075"/>
                  <a:pt x="238125" y="150019"/>
                </a:cubicBezTo>
                <a:cubicBezTo>
                  <a:pt x="238125" y="165795"/>
                  <a:pt x="225326" y="178594"/>
                  <a:pt x="209550" y="178594"/>
                </a:cubicBezTo>
                <a:lnTo>
                  <a:pt x="28575" y="178594"/>
                </a:lnTo>
                <a:cubicBezTo>
                  <a:pt x="12799" y="178594"/>
                  <a:pt x="0" y="165795"/>
                  <a:pt x="0" y="150019"/>
                </a:cubicBezTo>
                <a:close/>
                <a:moveTo>
                  <a:pt x="104552" y="77763"/>
                </a:moveTo>
                <a:lnTo>
                  <a:pt x="93018" y="89297"/>
                </a:lnTo>
                <a:lnTo>
                  <a:pt x="104552" y="100831"/>
                </a:lnTo>
                <a:cubicBezTo>
                  <a:pt x="108049" y="104329"/>
                  <a:pt x="108049" y="109984"/>
                  <a:pt x="104552" y="113444"/>
                </a:cubicBezTo>
                <a:cubicBezTo>
                  <a:pt x="101054" y="116904"/>
                  <a:pt x="95399" y="116942"/>
                  <a:pt x="91939" y="113444"/>
                </a:cubicBezTo>
                <a:lnTo>
                  <a:pt x="74079" y="95585"/>
                </a:lnTo>
                <a:cubicBezTo>
                  <a:pt x="70582" y="92087"/>
                  <a:pt x="70582" y="86432"/>
                  <a:pt x="74079" y="82972"/>
                </a:cubicBezTo>
                <a:lnTo>
                  <a:pt x="91939" y="65112"/>
                </a:lnTo>
                <a:cubicBezTo>
                  <a:pt x="95436" y="61615"/>
                  <a:pt x="101092" y="61615"/>
                  <a:pt x="104552" y="65112"/>
                </a:cubicBezTo>
                <a:cubicBezTo>
                  <a:pt x="108012" y="68610"/>
                  <a:pt x="108049" y="74265"/>
                  <a:pt x="104552" y="77725"/>
                </a:cubicBezTo>
                <a:close/>
                <a:moveTo>
                  <a:pt x="146224" y="65112"/>
                </a:moveTo>
                <a:lnTo>
                  <a:pt x="164083" y="82972"/>
                </a:lnTo>
                <a:cubicBezTo>
                  <a:pt x="167580" y="86469"/>
                  <a:pt x="167580" y="92125"/>
                  <a:pt x="164083" y="95585"/>
                </a:cubicBezTo>
                <a:lnTo>
                  <a:pt x="146224" y="113444"/>
                </a:lnTo>
                <a:cubicBezTo>
                  <a:pt x="142726" y="116942"/>
                  <a:pt x="137071" y="116942"/>
                  <a:pt x="133610" y="113444"/>
                </a:cubicBezTo>
                <a:cubicBezTo>
                  <a:pt x="130150" y="109947"/>
                  <a:pt x="130113" y="104291"/>
                  <a:pt x="133610" y="100831"/>
                </a:cubicBezTo>
                <a:lnTo>
                  <a:pt x="145145" y="89297"/>
                </a:lnTo>
                <a:lnTo>
                  <a:pt x="133610" y="77763"/>
                </a:lnTo>
                <a:cubicBezTo>
                  <a:pt x="130113" y="74265"/>
                  <a:pt x="130113" y="68610"/>
                  <a:pt x="133610" y="65150"/>
                </a:cubicBezTo>
                <a:cubicBezTo>
                  <a:pt x="137108" y="61689"/>
                  <a:pt x="142763" y="61652"/>
                  <a:pt x="146224" y="65150"/>
                </a:cubicBezTo>
                <a:close/>
              </a:path>
            </a:pathLst>
          </a:custGeom>
          <a:solidFill>
            <a:srgbClr val="0071E3"/>
          </a:solidFill>
          <a:ln/>
        </p:spPr>
      </p:sp>
      <p:sp>
        <p:nvSpPr>
          <p:cNvPr id="21" name="Text 19"/>
          <p:cNvSpPr/>
          <p:nvPr/>
        </p:nvSpPr>
        <p:spPr>
          <a:xfrm>
            <a:off x="1228725" y="4941094"/>
            <a:ext cx="52863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可复现 Demo</a:t>
            </a:r>
            <a:endParaRPr lang="en-US" sz="1600" dirty="0"/>
          </a:p>
        </p:txBody>
      </p:sp>
      <p:sp>
        <p:nvSpPr>
          <p:cNvPr id="22" name="Text 20"/>
          <p:cNvSpPr/>
          <p:nvPr/>
        </p:nvSpPr>
        <p:spPr>
          <a:xfrm>
            <a:off x="1228725" y="5245894"/>
            <a:ext cx="527685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提供完整后端 API 与配套前端（Next.js），支持一键部署与测试</a:t>
            </a:r>
            <a:endParaRPr lang="en-US" sz="1600" dirty="0"/>
          </a:p>
        </p:txBody>
      </p:sp>
      <p:sp>
        <p:nvSpPr>
          <p:cNvPr id="23" name="Shape 21"/>
          <p:cNvSpPr/>
          <p:nvPr/>
        </p:nvSpPr>
        <p:spPr>
          <a:xfrm>
            <a:off x="6858000" y="1257300"/>
            <a:ext cx="4953000" cy="4572000"/>
          </a:xfrm>
          <a:custGeom>
            <a:avLst/>
            <a:gdLst/>
            <a:ahLst/>
            <a:cxnLst/>
            <a:rect l="l" t="t" r="r" b="b"/>
            <a:pathLst>
              <a:path w="4953000" h="4572000">
                <a:moveTo>
                  <a:pt x="152385" y="0"/>
                </a:moveTo>
                <a:lnTo>
                  <a:pt x="4800615" y="0"/>
                </a:lnTo>
                <a:cubicBezTo>
                  <a:pt x="4884775" y="0"/>
                  <a:pt x="4953000" y="68225"/>
                  <a:pt x="4953000" y="152385"/>
                </a:cubicBezTo>
                <a:lnTo>
                  <a:pt x="4953000" y="4419615"/>
                </a:lnTo>
                <a:cubicBezTo>
                  <a:pt x="4953000" y="4503775"/>
                  <a:pt x="4884775" y="4572000"/>
                  <a:pt x="4800615" y="4572000"/>
                </a:cubicBezTo>
                <a:lnTo>
                  <a:pt x="152385" y="4572000"/>
                </a:lnTo>
                <a:cubicBezTo>
                  <a:pt x="68225" y="4572000"/>
                  <a:pt x="0" y="4503775"/>
                  <a:pt x="0" y="4419615"/>
                </a:cubicBezTo>
                <a:lnTo>
                  <a:pt x="0" y="152385"/>
                </a:lnTo>
                <a:cubicBezTo>
                  <a:pt x="0" y="68281"/>
                  <a:pt x="68281" y="0"/>
                  <a:pt x="152385" y="0"/>
                </a:cubicBezTo>
                <a:close/>
              </a:path>
            </a:pathLst>
          </a:custGeom>
          <a:solidFill>
            <a:srgbClr val="1D1D1F"/>
          </a:solidFill>
          <a:ln/>
        </p:spPr>
      </p:sp>
      <p:sp>
        <p:nvSpPr>
          <p:cNvPr id="24" name="Shape 22"/>
          <p:cNvSpPr/>
          <p:nvPr/>
        </p:nvSpPr>
        <p:spPr>
          <a:xfrm>
            <a:off x="7143750" y="1524000"/>
            <a:ext cx="171450" cy="228600"/>
          </a:xfrm>
          <a:custGeom>
            <a:avLst/>
            <a:gdLst/>
            <a:ahLst/>
            <a:cxnLst/>
            <a:rect l="l" t="t" r="r" b="b"/>
            <a:pathLst>
              <a:path w="171450" h="228600">
                <a:moveTo>
                  <a:pt x="57150" y="42863"/>
                </a:moveTo>
                <a:lnTo>
                  <a:pt x="57150" y="71438"/>
                </a:lnTo>
                <a:lnTo>
                  <a:pt x="114300" y="71438"/>
                </a:lnTo>
                <a:lnTo>
                  <a:pt x="114300" y="42863"/>
                </a:lnTo>
                <a:cubicBezTo>
                  <a:pt x="114300" y="27102"/>
                  <a:pt x="101486" y="14288"/>
                  <a:pt x="85725" y="14288"/>
                </a:cubicBezTo>
                <a:cubicBezTo>
                  <a:pt x="69964" y="14288"/>
                  <a:pt x="57150" y="27102"/>
                  <a:pt x="57150" y="42863"/>
                </a:cubicBezTo>
                <a:close/>
                <a:moveTo>
                  <a:pt x="28575" y="71438"/>
                </a:moveTo>
                <a:lnTo>
                  <a:pt x="28575" y="42863"/>
                </a:lnTo>
                <a:cubicBezTo>
                  <a:pt x="28575" y="11296"/>
                  <a:pt x="54159" y="-14287"/>
                  <a:pt x="85725" y="-14287"/>
                </a:cubicBezTo>
                <a:cubicBezTo>
                  <a:pt x="117291" y="-14287"/>
                  <a:pt x="142875" y="11296"/>
                  <a:pt x="142875" y="42863"/>
                </a:cubicBezTo>
                <a:lnTo>
                  <a:pt x="142875" y="71438"/>
                </a:lnTo>
                <a:cubicBezTo>
                  <a:pt x="158636" y="71438"/>
                  <a:pt x="171450" y="84252"/>
                  <a:pt x="171450" y="100013"/>
                </a:cubicBezTo>
                <a:lnTo>
                  <a:pt x="171450" y="200025"/>
                </a:lnTo>
                <a:cubicBezTo>
                  <a:pt x="171450" y="215786"/>
                  <a:pt x="158636" y="228600"/>
                  <a:pt x="142875" y="228600"/>
                </a:cubicBezTo>
                <a:lnTo>
                  <a:pt x="28575" y="228600"/>
                </a:lnTo>
                <a:cubicBezTo>
                  <a:pt x="12814" y="228600"/>
                  <a:pt x="0" y="215786"/>
                  <a:pt x="0" y="200025"/>
                </a:cubicBezTo>
                <a:lnTo>
                  <a:pt x="0" y="100013"/>
                </a:lnTo>
                <a:cubicBezTo>
                  <a:pt x="0" y="84252"/>
                  <a:pt x="12814" y="71438"/>
                  <a:pt x="28575" y="71438"/>
                </a:cubicBezTo>
                <a:close/>
              </a:path>
            </a:pathLst>
          </a:custGeom>
          <a:solidFill>
            <a:srgbClr val="0071E3"/>
          </a:solidFill>
          <a:ln/>
        </p:spPr>
      </p:sp>
      <p:sp>
        <p:nvSpPr>
          <p:cNvPr id="25" name="Text 23"/>
          <p:cNvSpPr/>
          <p:nvPr/>
        </p:nvSpPr>
        <p:spPr>
          <a:xfrm>
            <a:off x="7372350" y="1485900"/>
            <a:ext cx="4324350" cy="304800"/>
          </a:xfrm>
          <a:prstGeom prst="rect">
            <a:avLst/>
          </a:prstGeom>
          <a:noFill/>
          <a:ln/>
        </p:spPr>
        <p:txBody>
          <a:bodyPr wrap="square" lIns="0" tIns="0" rIns="0" bIns="0" rtlCol="0" anchor="ctr"/>
          <a:lstStyle/>
          <a:p>
            <a:pPr>
              <a:lnSpc>
                <a:spcPct val="110000"/>
              </a:lnSpc>
            </a:pPr>
            <a:r>
              <a:rPr lang="en-US" sz="1800" b="1" dirty="0">
                <a:solidFill>
                  <a:srgbClr val="F5F5F7"/>
                </a:solidFill>
                <a:latin typeface="MiSans" pitchFamily="34" charset="0"/>
                <a:ea typeface="MiSans" pitchFamily="34" charset="-122"/>
                <a:cs typeface="MiSans" pitchFamily="34" charset="-120"/>
              </a:rPr>
              <a:t>三重风控机制</a:t>
            </a:r>
            <a:endParaRPr lang="en-US" sz="1600" dirty="0"/>
          </a:p>
        </p:txBody>
      </p:sp>
      <p:sp>
        <p:nvSpPr>
          <p:cNvPr id="26" name="Shape 24"/>
          <p:cNvSpPr/>
          <p:nvPr/>
        </p:nvSpPr>
        <p:spPr>
          <a:xfrm>
            <a:off x="7086600" y="1943100"/>
            <a:ext cx="4495800" cy="1143000"/>
          </a:xfrm>
          <a:custGeom>
            <a:avLst/>
            <a:gdLst/>
            <a:ahLst/>
            <a:cxnLst/>
            <a:rect l="l" t="t" r="r" b="b"/>
            <a:pathLst>
              <a:path w="4495800" h="1143000">
                <a:moveTo>
                  <a:pt x="114300" y="0"/>
                </a:moveTo>
                <a:lnTo>
                  <a:pt x="4381500" y="0"/>
                </a:lnTo>
                <a:cubicBezTo>
                  <a:pt x="4444584" y="0"/>
                  <a:pt x="4495800" y="51216"/>
                  <a:pt x="4495800" y="114300"/>
                </a:cubicBezTo>
                <a:lnTo>
                  <a:pt x="4495800" y="1028700"/>
                </a:lnTo>
                <a:cubicBezTo>
                  <a:pt x="4495800" y="1091784"/>
                  <a:pt x="4444584" y="1143000"/>
                  <a:pt x="4381500" y="1143000"/>
                </a:cubicBezTo>
                <a:lnTo>
                  <a:pt x="114300" y="1143000"/>
                </a:lnTo>
                <a:cubicBezTo>
                  <a:pt x="51216" y="1143000"/>
                  <a:pt x="0" y="1091784"/>
                  <a:pt x="0" y="1028700"/>
                </a:cubicBezTo>
                <a:lnTo>
                  <a:pt x="0" y="114300"/>
                </a:lnTo>
                <a:cubicBezTo>
                  <a:pt x="0" y="51216"/>
                  <a:pt x="51216" y="0"/>
                  <a:pt x="114300" y="0"/>
                </a:cubicBezTo>
                <a:close/>
              </a:path>
            </a:pathLst>
          </a:custGeom>
          <a:solidFill>
            <a:srgbClr val="F5F5F7">
              <a:alpha val="10196"/>
            </a:srgbClr>
          </a:solidFill>
          <a:ln/>
        </p:spPr>
      </p:sp>
      <p:sp>
        <p:nvSpPr>
          <p:cNvPr id="27" name="Shape 25"/>
          <p:cNvSpPr/>
          <p:nvPr/>
        </p:nvSpPr>
        <p:spPr>
          <a:xfrm>
            <a:off x="7239000" y="209550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71E3"/>
          </a:solidFill>
          <a:ln/>
        </p:spPr>
      </p:sp>
      <p:sp>
        <p:nvSpPr>
          <p:cNvPr id="28" name="Text 26"/>
          <p:cNvSpPr/>
          <p:nvPr/>
        </p:nvSpPr>
        <p:spPr>
          <a:xfrm>
            <a:off x="7200900" y="2095500"/>
            <a:ext cx="381000" cy="304800"/>
          </a:xfrm>
          <a:prstGeom prst="rect">
            <a:avLst/>
          </a:prstGeom>
          <a:noFill/>
          <a:ln/>
        </p:spPr>
        <p:txBody>
          <a:bodyPr wrap="square" lIns="0" tIns="0" rIns="0" bIns="0" rtlCol="0" anchor="ctr"/>
          <a:lstStyle/>
          <a:p>
            <a:pPr algn="ctr">
              <a:lnSpc>
                <a:spcPct val="130000"/>
              </a:lnSpc>
            </a:pPr>
            <a:r>
              <a:rPr lang="en-US" sz="1200" b="1" dirty="0">
                <a:solidFill>
                  <a:srgbClr val="FFFFFF"/>
                </a:solidFill>
                <a:latin typeface="MiSans" pitchFamily="34" charset="0"/>
                <a:ea typeface="MiSans" pitchFamily="34" charset="-122"/>
                <a:cs typeface="MiSans" pitchFamily="34" charset="-120"/>
              </a:rPr>
              <a:t>1</a:t>
            </a:r>
            <a:endParaRPr lang="en-US" sz="1600" dirty="0"/>
          </a:p>
        </p:txBody>
      </p:sp>
      <p:sp>
        <p:nvSpPr>
          <p:cNvPr id="29" name="Text 27"/>
          <p:cNvSpPr/>
          <p:nvPr/>
        </p:nvSpPr>
        <p:spPr>
          <a:xfrm>
            <a:off x="7658100" y="2114550"/>
            <a:ext cx="1114425" cy="266700"/>
          </a:xfrm>
          <a:prstGeom prst="rect">
            <a:avLst/>
          </a:prstGeom>
          <a:noFill/>
          <a:ln/>
        </p:spPr>
        <p:txBody>
          <a:bodyPr wrap="square" lIns="0" tIns="0" rIns="0" bIns="0" rtlCol="0" anchor="ctr"/>
          <a:lstStyle/>
          <a:p>
            <a:pPr>
              <a:lnSpc>
                <a:spcPct val="130000"/>
              </a:lnSpc>
            </a:pPr>
            <a:r>
              <a:rPr lang="en-US" sz="1350" b="1" dirty="0">
                <a:solidFill>
                  <a:srgbClr val="F5F5F7"/>
                </a:solidFill>
                <a:latin typeface="MiSans" pitchFamily="34" charset="0"/>
                <a:ea typeface="MiSans" pitchFamily="34" charset="-122"/>
                <a:cs typeface="MiSans" pitchFamily="34" charset="-120"/>
              </a:rPr>
              <a:t>最小授权原则</a:t>
            </a:r>
            <a:endParaRPr lang="en-US" sz="1600" dirty="0"/>
          </a:p>
        </p:txBody>
      </p:sp>
      <p:sp>
        <p:nvSpPr>
          <p:cNvPr id="30" name="Text 28"/>
          <p:cNvSpPr/>
          <p:nvPr/>
        </p:nvSpPr>
        <p:spPr>
          <a:xfrm>
            <a:off x="7239000" y="2476500"/>
            <a:ext cx="4267200" cy="457200"/>
          </a:xfrm>
          <a:prstGeom prst="rect">
            <a:avLst/>
          </a:prstGeom>
          <a:noFill/>
          <a:ln/>
        </p:spPr>
        <p:txBody>
          <a:bodyPr wrap="square" lIns="0" tIns="0" rIns="0" bIns="0" rtlCol="0" anchor="ctr"/>
          <a:lstStyle/>
          <a:p>
            <a:pPr>
              <a:lnSpc>
                <a:spcPct val="130000"/>
              </a:lnSpc>
            </a:pPr>
            <a:r>
              <a:rPr lang="en-US" sz="1200" dirty="0">
                <a:solidFill>
                  <a:srgbClr val="F5F5F7">
                    <a:alpha val="80000"/>
                  </a:srgbClr>
                </a:solidFill>
                <a:latin typeface="MiSans" pitchFamily="34" charset="0"/>
                <a:ea typeface="MiSans" pitchFamily="34" charset="-122"/>
                <a:cs typeface="MiSans" pitchFamily="34" charset="-120"/>
              </a:rPr>
              <a:t>用户仅授权纳税钱包的有限支付权，主资产钱包仅拥有"只读"权限，物理隔离核心资产</a:t>
            </a:r>
            <a:endParaRPr lang="en-US" sz="1600" dirty="0"/>
          </a:p>
        </p:txBody>
      </p:sp>
      <p:sp>
        <p:nvSpPr>
          <p:cNvPr id="31" name="Shape 29"/>
          <p:cNvSpPr/>
          <p:nvPr/>
        </p:nvSpPr>
        <p:spPr>
          <a:xfrm>
            <a:off x="7086600" y="3200400"/>
            <a:ext cx="4495800" cy="1143000"/>
          </a:xfrm>
          <a:custGeom>
            <a:avLst/>
            <a:gdLst/>
            <a:ahLst/>
            <a:cxnLst/>
            <a:rect l="l" t="t" r="r" b="b"/>
            <a:pathLst>
              <a:path w="4495800" h="1143000">
                <a:moveTo>
                  <a:pt x="114300" y="0"/>
                </a:moveTo>
                <a:lnTo>
                  <a:pt x="4381500" y="0"/>
                </a:lnTo>
                <a:cubicBezTo>
                  <a:pt x="4444584" y="0"/>
                  <a:pt x="4495800" y="51216"/>
                  <a:pt x="4495800" y="114300"/>
                </a:cubicBezTo>
                <a:lnTo>
                  <a:pt x="4495800" y="1028700"/>
                </a:lnTo>
                <a:cubicBezTo>
                  <a:pt x="4495800" y="1091784"/>
                  <a:pt x="4444584" y="1143000"/>
                  <a:pt x="4381500" y="1143000"/>
                </a:cubicBezTo>
                <a:lnTo>
                  <a:pt x="114300" y="1143000"/>
                </a:lnTo>
                <a:cubicBezTo>
                  <a:pt x="51216" y="1143000"/>
                  <a:pt x="0" y="1091784"/>
                  <a:pt x="0" y="1028700"/>
                </a:cubicBezTo>
                <a:lnTo>
                  <a:pt x="0" y="114300"/>
                </a:lnTo>
                <a:cubicBezTo>
                  <a:pt x="0" y="51216"/>
                  <a:pt x="51216" y="0"/>
                  <a:pt x="114300" y="0"/>
                </a:cubicBezTo>
                <a:close/>
              </a:path>
            </a:pathLst>
          </a:custGeom>
          <a:solidFill>
            <a:srgbClr val="F5F5F7">
              <a:alpha val="10196"/>
            </a:srgbClr>
          </a:solidFill>
          <a:ln/>
        </p:spPr>
      </p:sp>
      <p:sp>
        <p:nvSpPr>
          <p:cNvPr id="32" name="Shape 30"/>
          <p:cNvSpPr/>
          <p:nvPr/>
        </p:nvSpPr>
        <p:spPr>
          <a:xfrm>
            <a:off x="7239000" y="335280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71E3"/>
          </a:solidFill>
          <a:ln/>
        </p:spPr>
      </p:sp>
      <p:sp>
        <p:nvSpPr>
          <p:cNvPr id="33" name="Text 31"/>
          <p:cNvSpPr/>
          <p:nvPr/>
        </p:nvSpPr>
        <p:spPr>
          <a:xfrm>
            <a:off x="7200900" y="3352800"/>
            <a:ext cx="381000" cy="304800"/>
          </a:xfrm>
          <a:prstGeom prst="rect">
            <a:avLst/>
          </a:prstGeom>
          <a:noFill/>
          <a:ln/>
        </p:spPr>
        <p:txBody>
          <a:bodyPr wrap="square" lIns="0" tIns="0" rIns="0" bIns="0" rtlCol="0" anchor="ctr"/>
          <a:lstStyle/>
          <a:p>
            <a:pPr algn="ctr">
              <a:lnSpc>
                <a:spcPct val="130000"/>
              </a:lnSpc>
            </a:pPr>
            <a:r>
              <a:rPr lang="en-US" sz="1200" b="1" dirty="0">
                <a:solidFill>
                  <a:srgbClr val="FFFFFF"/>
                </a:solidFill>
                <a:latin typeface="MiSans" pitchFamily="34" charset="0"/>
                <a:ea typeface="MiSans" pitchFamily="34" charset="-122"/>
                <a:cs typeface="MiSans" pitchFamily="34" charset="-120"/>
              </a:rPr>
              <a:t>2</a:t>
            </a:r>
            <a:endParaRPr lang="en-US" sz="1600" dirty="0"/>
          </a:p>
        </p:txBody>
      </p:sp>
      <p:sp>
        <p:nvSpPr>
          <p:cNvPr id="34" name="Text 32"/>
          <p:cNvSpPr/>
          <p:nvPr/>
        </p:nvSpPr>
        <p:spPr>
          <a:xfrm>
            <a:off x="7658100" y="3371850"/>
            <a:ext cx="942975" cy="266700"/>
          </a:xfrm>
          <a:prstGeom prst="rect">
            <a:avLst/>
          </a:prstGeom>
          <a:noFill/>
          <a:ln/>
        </p:spPr>
        <p:txBody>
          <a:bodyPr wrap="square" lIns="0" tIns="0" rIns="0" bIns="0" rtlCol="0" anchor="ctr"/>
          <a:lstStyle/>
          <a:p>
            <a:pPr>
              <a:lnSpc>
                <a:spcPct val="130000"/>
              </a:lnSpc>
            </a:pPr>
            <a:r>
              <a:rPr lang="en-US" sz="1350" b="1" dirty="0">
                <a:solidFill>
                  <a:srgbClr val="F5F5F7"/>
                </a:solidFill>
                <a:latin typeface="MiSans" pitchFamily="34" charset="0"/>
                <a:ea typeface="MiSans" pitchFamily="34" charset="-122"/>
                <a:cs typeface="MiSans" pitchFamily="34" charset="-120"/>
              </a:rPr>
              <a:t>白名单机制</a:t>
            </a:r>
            <a:endParaRPr lang="en-US" sz="1600" dirty="0"/>
          </a:p>
        </p:txBody>
      </p:sp>
      <p:sp>
        <p:nvSpPr>
          <p:cNvPr id="35" name="Text 33"/>
          <p:cNvSpPr/>
          <p:nvPr/>
        </p:nvSpPr>
        <p:spPr>
          <a:xfrm>
            <a:off x="7239000" y="3733800"/>
            <a:ext cx="4267200" cy="457200"/>
          </a:xfrm>
          <a:prstGeom prst="rect">
            <a:avLst/>
          </a:prstGeom>
          <a:noFill/>
          <a:ln/>
        </p:spPr>
        <p:txBody>
          <a:bodyPr wrap="square" lIns="0" tIns="0" rIns="0" bIns="0" rtlCol="0" anchor="ctr"/>
          <a:lstStyle/>
          <a:p>
            <a:pPr>
              <a:lnSpc>
                <a:spcPct val="130000"/>
              </a:lnSpc>
            </a:pPr>
            <a:r>
              <a:rPr lang="en-US" sz="1200" dirty="0">
                <a:solidFill>
                  <a:srgbClr val="F5F5F7">
                    <a:alpha val="80000"/>
                  </a:srgbClr>
                </a:solidFill>
                <a:latin typeface="MiSans" pitchFamily="34" charset="0"/>
                <a:ea typeface="MiSans" pitchFamily="34" charset="-122"/>
                <a:cs typeface="MiSans" pitchFamily="34" charset="-120"/>
              </a:rPr>
              <a:t>转账权限严格限定在共同验证的税局官方收款地址或合规受托方地址白名单内</a:t>
            </a:r>
            <a:endParaRPr lang="en-US" sz="1600" dirty="0"/>
          </a:p>
        </p:txBody>
      </p:sp>
      <p:sp>
        <p:nvSpPr>
          <p:cNvPr id="36" name="Shape 34"/>
          <p:cNvSpPr/>
          <p:nvPr/>
        </p:nvSpPr>
        <p:spPr>
          <a:xfrm>
            <a:off x="7086600" y="4457700"/>
            <a:ext cx="4495800" cy="1143000"/>
          </a:xfrm>
          <a:custGeom>
            <a:avLst/>
            <a:gdLst/>
            <a:ahLst/>
            <a:cxnLst/>
            <a:rect l="l" t="t" r="r" b="b"/>
            <a:pathLst>
              <a:path w="4495800" h="1143000">
                <a:moveTo>
                  <a:pt x="114300" y="0"/>
                </a:moveTo>
                <a:lnTo>
                  <a:pt x="4381500" y="0"/>
                </a:lnTo>
                <a:cubicBezTo>
                  <a:pt x="4444584" y="0"/>
                  <a:pt x="4495800" y="51216"/>
                  <a:pt x="4495800" y="114300"/>
                </a:cubicBezTo>
                <a:lnTo>
                  <a:pt x="4495800" y="1028700"/>
                </a:lnTo>
                <a:cubicBezTo>
                  <a:pt x="4495800" y="1091784"/>
                  <a:pt x="4444584" y="1143000"/>
                  <a:pt x="4381500" y="1143000"/>
                </a:cubicBezTo>
                <a:lnTo>
                  <a:pt x="114300" y="1143000"/>
                </a:lnTo>
                <a:cubicBezTo>
                  <a:pt x="51216" y="1143000"/>
                  <a:pt x="0" y="1091784"/>
                  <a:pt x="0" y="1028700"/>
                </a:cubicBezTo>
                <a:lnTo>
                  <a:pt x="0" y="114300"/>
                </a:lnTo>
                <a:cubicBezTo>
                  <a:pt x="0" y="51216"/>
                  <a:pt x="51216" y="0"/>
                  <a:pt x="114300" y="0"/>
                </a:cubicBezTo>
                <a:close/>
              </a:path>
            </a:pathLst>
          </a:custGeom>
          <a:solidFill>
            <a:srgbClr val="F5F5F7">
              <a:alpha val="10196"/>
            </a:srgbClr>
          </a:solidFill>
          <a:ln/>
        </p:spPr>
      </p:sp>
      <p:sp>
        <p:nvSpPr>
          <p:cNvPr id="37" name="Shape 35"/>
          <p:cNvSpPr/>
          <p:nvPr/>
        </p:nvSpPr>
        <p:spPr>
          <a:xfrm>
            <a:off x="7239000" y="461010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71E3"/>
          </a:solidFill>
          <a:ln/>
        </p:spPr>
      </p:sp>
      <p:sp>
        <p:nvSpPr>
          <p:cNvPr id="38" name="Text 36"/>
          <p:cNvSpPr/>
          <p:nvPr/>
        </p:nvSpPr>
        <p:spPr>
          <a:xfrm>
            <a:off x="7200900" y="4610100"/>
            <a:ext cx="381000" cy="304800"/>
          </a:xfrm>
          <a:prstGeom prst="rect">
            <a:avLst/>
          </a:prstGeom>
          <a:noFill/>
          <a:ln/>
        </p:spPr>
        <p:txBody>
          <a:bodyPr wrap="square" lIns="0" tIns="0" rIns="0" bIns="0" rtlCol="0" anchor="ctr"/>
          <a:lstStyle/>
          <a:p>
            <a:pPr algn="ctr">
              <a:lnSpc>
                <a:spcPct val="130000"/>
              </a:lnSpc>
            </a:pPr>
            <a:r>
              <a:rPr lang="en-US" sz="1200" b="1" dirty="0">
                <a:solidFill>
                  <a:srgbClr val="FFFFFF"/>
                </a:solidFill>
                <a:latin typeface="MiSans" pitchFamily="34" charset="0"/>
                <a:ea typeface="MiSans" pitchFamily="34" charset="-122"/>
                <a:cs typeface="MiSans" pitchFamily="34" charset="-120"/>
              </a:rPr>
              <a:t>3</a:t>
            </a:r>
            <a:endParaRPr lang="en-US" sz="1600" dirty="0"/>
          </a:p>
        </p:txBody>
      </p:sp>
      <p:sp>
        <p:nvSpPr>
          <p:cNvPr id="39" name="Text 37"/>
          <p:cNvSpPr/>
          <p:nvPr/>
        </p:nvSpPr>
        <p:spPr>
          <a:xfrm>
            <a:off x="7658100" y="4629150"/>
            <a:ext cx="942975" cy="266700"/>
          </a:xfrm>
          <a:prstGeom prst="rect">
            <a:avLst/>
          </a:prstGeom>
          <a:noFill/>
          <a:ln/>
        </p:spPr>
        <p:txBody>
          <a:bodyPr wrap="square" lIns="0" tIns="0" rIns="0" bIns="0" rtlCol="0" anchor="ctr"/>
          <a:lstStyle/>
          <a:p>
            <a:pPr>
              <a:lnSpc>
                <a:spcPct val="130000"/>
              </a:lnSpc>
            </a:pPr>
            <a:r>
              <a:rPr lang="en-US" sz="1350" b="1" dirty="0">
                <a:solidFill>
                  <a:srgbClr val="F5F5F7"/>
                </a:solidFill>
                <a:latin typeface="MiSans" pitchFamily="34" charset="0"/>
                <a:ea typeface="MiSans" pitchFamily="34" charset="-122"/>
                <a:cs typeface="MiSans" pitchFamily="34" charset="-120"/>
              </a:rPr>
              <a:t>确定性算法</a:t>
            </a:r>
            <a:endParaRPr lang="en-US" sz="1600" dirty="0"/>
          </a:p>
        </p:txBody>
      </p:sp>
      <p:sp>
        <p:nvSpPr>
          <p:cNvPr id="40" name="Text 38"/>
          <p:cNvSpPr/>
          <p:nvPr/>
        </p:nvSpPr>
        <p:spPr>
          <a:xfrm>
            <a:off x="7239000" y="4991100"/>
            <a:ext cx="4267200" cy="457200"/>
          </a:xfrm>
          <a:prstGeom prst="rect">
            <a:avLst/>
          </a:prstGeom>
          <a:noFill/>
          <a:ln/>
        </p:spPr>
        <p:txBody>
          <a:bodyPr wrap="square" lIns="0" tIns="0" rIns="0" bIns="0" rtlCol="0" anchor="ctr"/>
          <a:lstStyle/>
          <a:p>
            <a:pPr>
              <a:lnSpc>
                <a:spcPct val="130000"/>
              </a:lnSpc>
            </a:pPr>
            <a:r>
              <a:rPr lang="en-US" sz="1200" dirty="0">
                <a:solidFill>
                  <a:srgbClr val="F5F5F7">
                    <a:alpha val="80000"/>
                  </a:srgbClr>
                </a:solidFill>
                <a:latin typeface="MiSans" pitchFamily="34" charset="0"/>
                <a:ea typeface="MiSans" pitchFamily="34" charset="-122"/>
                <a:cs typeface="MiSans" pitchFamily="34" charset="-120"/>
              </a:rPr>
              <a:t>AI仅负责提取交易背景，核心计税逻辑由经过审计验证的确定性算法执行</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COMPETITIVE ADVANTAGE</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代际领先的差异化优势</a:t>
            </a:r>
            <a:endParaRPr lang="en-US" sz="1600" dirty="0"/>
          </a:p>
        </p:txBody>
      </p:sp>
      <p:sp>
        <p:nvSpPr>
          <p:cNvPr id="4" name="Shape 2"/>
          <p:cNvSpPr/>
          <p:nvPr/>
        </p:nvSpPr>
        <p:spPr>
          <a:xfrm>
            <a:off x="385763" y="1300163"/>
            <a:ext cx="11420475" cy="4391025"/>
          </a:xfrm>
          <a:custGeom>
            <a:avLst/>
            <a:gdLst/>
            <a:ahLst/>
            <a:cxnLst/>
            <a:rect l="l" t="t" r="r" b="b"/>
            <a:pathLst>
              <a:path w="11420475" h="4391025">
                <a:moveTo>
                  <a:pt x="152412" y="0"/>
                </a:moveTo>
                <a:lnTo>
                  <a:pt x="11268063" y="0"/>
                </a:lnTo>
                <a:cubicBezTo>
                  <a:pt x="11352238" y="0"/>
                  <a:pt x="11420475" y="68237"/>
                  <a:pt x="11420475" y="152412"/>
                </a:cubicBezTo>
                <a:lnTo>
                  <a:pt x="11420475" y="4238613"/>
                </a:lnTo>
                <a:cubicBezTo>
                  <a:pt x="11420475" y="4322788"/>
                  <a:pt x="11352238" y="4391025"/>
                  <a:pt x="11268063" y="4391025"/>
                </a:cubicBezTo>
                <a:lnTo>
                  <a:pt x="152412" y="4391025"/>
                </a:lnTo>
                <a:cubicBezTo>
                  <a:pt x="68237" y="4391025"/>
                  <a:pt x="0" y="4322788"/>
                  <a:pt x="0" y="4238613"/>
                </a:cubicBezTo>
                <a:lnTo>
                  <a:pt x="0" y="152412"/>
                </a:lnTo>
                <a:cubicBezTo>
                  <a:pt x="0" y="68294"/>
                  <a:pt x="68294" y="0"/>
                  <a:pt x="152412"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graphicFrame>
        <p:nvGraphicFramePr>
          <p:cNvPr id="7" name="Table 0"/>
          <p:cNvGraphicFramePr>
            <a:graphicFrameLocks noGrp="1"/>
          </p:cNvGraphicFramePr>
          <p:nvPr>
            <p:extLst>
              <p:ext uri="{D42A27DB-BD31-4B8C-83A1-F6EECF244321}">
                <p14:modId xmlns:p14="http://schemas.microsoft.com/office/powerpoint/2010/main" val="1579011935"/>
              </p:ext>
            </p:extLst>
          </p:nvPr>
        </p:nvGraphicFramePr>
        <p:xfrm>
          <a:off x="390525" y="1304925"/>
          <a:ext cx="11410950" cy="4381500"/>
        </p:xfrm>
        <a:graphic>
          <a:graphicData uri="http://schemas.openxmlformats.org/drawingml/2006/table">
            <a:tbl>
              <a:tblPr/>
              <a:tblGrid>
                <a:gridCol w="2514600"/>
                <a:gridCol w="2962275"/>
                <a:gridCol w="2962275"/>
                <a:gridCol w="2971800"/>
              </a:tblGrid>
              <a:tr h="730250">
                <a:tc>
                  <a:txBody>
                    <a:bodyPr/>
                    <a:lstStyle/>
                    <a:p>
                      <a:pPr algn="l"/>
                      <a:r>
                        <a:rPr lang="en-US" sz="1200" b="1" u="none" dirty="0">
                          <a:solidFill>
                            <a:srgbClr val="F5F5F7"/>
                          </a:solidFill>
                          <a:latin typeface="微软雅黑" pitchFamily="34" charset="0"/>
                          <a:ea typeface="微软雅黑" pitchFamily="34" charset="-122"/>
                          <a:cs typeface="微软雅黑" pitchFamily="34" charset="-120"/>
                        </a:rPr>
                        <a:t>对比维度</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1D1D1F"/>
                    </a:solidFill>
                  </a:tcPr>
                </a:tc>
                <a:tc>
                  <a:txBody>
                    <a:bodyPr/>
                    <a:lstStyle/>
                    <a:p>
                      <a:pPr algn="l"/>
                      <a:r>
                        <a:rPr lang="en-US" sz="1200" b="1" u="none" dirty="0">
                          <a:solidFill>
                            <a:srgbClr val="F5F5F7"/>
                          </a:solidFill>
                          <a:latin typeface="微软雅黑" pitchFamily="34" charset="0"/>
                          <a:ea typeface="微软雅黑" pitchFamily="34" charset="-122"/>
                          <a:cs typeface="微软雅黑" pitchFamily="34" charset="-120"/>
                        </a:rPr>
                        <a:t>传统C端 SaaS（如 Koinly）</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1D1D1F"/>
                    </a:solidFill>
                  </a:tcPr>
                </a:tc>
                <a:tc>
                  <a:txBody>
                    <a:bodyPr/>
                    <a:lstStyle/>
                    <a:p>
                      <a:pPr algn="l"/>
                      <a:r>
                        <a:rPr lang="en-US" sz="1200" b="1" u="none" dirty="0">
                          <a:solidFill>
                            <a:srgbClr val="F5F5F7"/>
                          </a:solidFill>
                          <a:latin typeface="微软雅黑" pitchFamily="34" charset="0"/>
                          <a:ea typeface="微软雅黑" pitchFamily="34" charset="-122"/>
                          <a:cs typeface="微软雅黑" pitchFamily="34" charset="-120"/>
                        </a:rPr>
                        <a:t>企业税务工具（如 Lukka）</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1D1D1F"/>
                    </a:solidFill>
                  </a:tcPr>
                </a:tc>
                <a:tc>
                  <a:txBody>
                    <a:bodyPr/>
                    <a:lstStyle/>
                    <a:p>
                      <a:pPr algn="l"/>
                      <a:r>
                        <a:rPr lang="en-US" sz="1200" b="1" u="none" dirty="0">
                          <a:solidFill>
                            <a:srgbClr val="F5F5F7"/>
                          </a:solidFill>
                          <a:latin typeface="微软雅黑" pitchFamily="34" charset="0"/>
                          <a:ea typeface="微软雅黑" pitchFamily="34" charset="-122"/>
                          <a:cs typeface="微软雅黑" pitchFamily="34" charset="-120"/>
                        </a:rPr>
                        <a:t>KiteTax Pal</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0071E3"/>
                    </a:solidFill>
                  </a:tcPr>
                </a:tc>
              </a:tr>
              <a:tr h="730250">
                <a:tc>
                  <a:txBody>
                    <a:bodyPr/>
                    <a:lstStyle/>
                    <a:p>
                      <a:r>
                        <a:rPr lang="en-US" sz="1200" b="1" u="none" dirty="0">
                          <a:solidFill>
                            <a:srgbClr val="1D1D1F"/>
                          </a:solidFill>
                          <a:latin typeface="微软雅黑" pitchFamily="34" charset="0"/>
                          <a:ea typeface="微软雅黑" pitchFamily="34" charset="-122"/>
                          <a:cs typeface="微软雅黑" pitchFamily="34" charset="-120"/>
                        </a:rPr>
                        <a:t>税务处理时点</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财务年度结束后手动导入数据溯源</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周期性批处理按月或季度核算</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b="1" u="none" dirty="0">
                          <a:solidFill>
                            <a:srgbClr val="0071E3"/>
                          </a:solidFill>
                          <a:latin typeface="微软雅黑" pitchFamily="34" charset="0"/>
                          <a:ea typeface="微软雅黑" pitchFamily="34" charset="-122"/>
                          <a:cs typeface="微软雅黑" pitchFamily="34" charset="-120"/>
                        </a:rPr>
                        <a:t>交易发生时即时触发计税逻辑</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0071E3">
                        <a:alpha val="5000"/>
                      </a:srgbClr>
                    </a:solidFill>
                  </a:tcPr>
                </a:tc>
              </a:tr>
              <a:tr h="730250">
                <a:tc>
                  <a:txBody>
                    <a:bodyPr/>
                    <a:lstStyle/>
                    <a:p>
                      <a:r>
                        <a:rPr lang="en-US" sz="1200" b="1" u="none" dirty="0">
                          <a:solidFill>
                            <a:srgbClr val="1D1D1F"/>
                          </a:solidFill>
                          <a:latin typeface="微软雅黑" pitchFamily="34" charset="0"/>
                          <a:ea typeface="微软雅黑" pitchFamily="34" charset="-122"/>
                          <a:cs typeface="微软雅黑" pitchFamily="34" charset="-120"/>
                        </a:rPr>
                        <a:t>目标用户</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个人</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企业</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b="1" u="none" dirty="0">
                          <a:solidFill>
                            <a:srgbClr val="0071E3"/>
                          </a:solidFill>
                          <a:latin typeface="微软雅黑" pitchFamily="34" charset="0"/>
                          <a:ea typeface="微软雅黑" pitchFamily="34" charset="-122"/>
                          <a:cs typeface="微软雅黑" pitchFamily="34" charset="-120"/>
                        </a:rPr>
                        <a:t>个人</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0071E3">
                        <a:alpha val="5000"/>
                      </a:srgbClr>
                    </a:solidFill>
                  </a:tcPr>
                </a:tc>
              </a:tr>
              <a:tr h="730250">
                <a:tc>
                  <a:txBody>
                    <a:bodyPr/>
                    <a:lstStyle/>
                    <a:p>
                      <a:r>
                        <a:rPr lang="en-US" sz="1200" b="1" u="none" dirty="0">
                          <a:solidFill>
                            <a:srgbClr val="1D1D1F"/>
                          </a:solidFill>
                          <a:latin typeface="微软雅黑" pitchFamily="34" charset="0"/>
                          <a:ea typeface="微软雅黑" pitchFamily="34" charset="-122"/>
                          <a:cs typeface="微软雅黑" pitchFamily="34" charset="-120"/>
                        </a:rPr>
                        <a:t>证据效力</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低：用户可自行篡改</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高：传统审计逻辑但服务于B端</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b="1" u="none" dirty="0">
                          <a:solidFill>
                            <a:srgbClr val="0071E3"/>
                          </a:solidFill>
                          <a:latin typeface="微软雅黑" pitchFamily="34" charset="0"/>
                          <a:ea typeface="微软雅黑" pitchFamily="34" charset="-122"/>
                          <a:cs typeface="微软雅黑" pitchFamily="34" charset="-120"/>
                        </a:rPr>
                        <a:t>极高：链上实时存证不可篡改</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0071E3">
                        <a:alpha val="5000"/>
                      </a:srgbClr>
                    </a:solidFill>
                  </a:tcPr>
                </a:tc>
              </a:tr>
              <a:tr h="730250">
                <a:tc>
                  <a:txBody>
                    <a:bodyPr/>
                    <a:lstStyle/>
                    <a:p>
                      <a:r>
                        <a:rPr lang="en-US" sz="1200" b="1" u="none" dirty="0">
                          <a:solidFill>
                            <a:srgbClr val="1D1D1F"/>
                          </a:solidFill>
                          <a:latin typeface="微软雅黑" pitchFamily="34" charset="0"/>
                          <a:ea typeface="微软雅黑" pitchFamily="34" charset="-122"/>
                          <a:cs typeface="微软雅黑" pitchFamily="34" charset="-120"/>
                        </a:rPr>
                        <a:t>定价模式</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按交易量计费阶梯涨价</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定制化年费较为昂贵</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FFFFFF">
                        <a:alpha val="0"/>
                      </a:srgbClr>
                    </a:solidFill>
                  </a:tcPr>
                </a:tc>
                <a:tc>
                  <a:txBody>
                    <a:bodyPr/>
                    <a:lstStyle/>
                    <a:p>
                      <a:r>
                        <a:rPr lang="en-US" sz="1200" b="1" u="none" dirty="0">
                          <a:solidFill>
                            <a:srgbClr val="0071E3"/>
                          </a:solidFill>
                          <a:latin typeface="微软雅黑" pitchFamily="34" charset="0"/>
                          <a:ea typeface="微软雅黑" pitchFamily="34" charset="-122"/>
                          <a:cs typeface="微软雅黑" pitchFamily="34" charset="-120"/>
                        </a:rPr>
                        <a:t>阶梯式订阅制费用较低</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12700" cap="flat" cmpd="sng" algn="ctr">
                      <a:solidFill>
                        <a:srgbClr val="E8E8ED"/>
                      </a:solidFill>
                      <a:prstDash val="solid"/>
                      <a:round/>
                      <a:headEnd type="none" w="med" len="med"/>
                      <a:tailEnd type="none" w="med" len="med"/>
                    </a:lnB>
                    <a:solidFill>
                      <a:srgbClr val="0071E3">
                        <a:alpha val="5000"/>
                      </a:srgbClr>
                    </a:solidFill>
                  </a:tcPr>
                </a:tc>
              </a:tr>
              <a:tr h="730250">
                <a:tc>
                  <a:txBody>
                    <a:bodyPr/>
                    <a:lstStyle/>
                    <a:p>
                      <a:r>
                        <a:rPr lang="en-US" sz="1200" b="1" u="none" dirty="0">
                          <a:solidFill>
                            <a:srgbClr val="1D1D1F"/>
                          </a:solidFill>
                          <a:latin typeface="微软雅黑" pitchFamily="34" charset="0"/>
                          <a:ea typeface="微软雅黑" pitchFamily="34" charset="-122"/>
                          <a:cs typeface="微软雅黑" pitchFamily="34" charset="-120"/>
                        </a:rPr>
                        <a:t>核心价值</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计算器：告诉你欠多少</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r>
                        <a:rPr lang="en-US" sz="1200" u="none" dirty="0">
                          <a:solidFill>
                            <a:srgbClr val="6E6E73"/>
                          </a:solidFill>
                          <a:latin typeface="微软雅黑" pitchFamily="34" charset="0"/>
                          <a:ea typeface="微软雅黑" pitchFamily="34" charset="-122"/>
                          <a:cs typeface="微软雅黑" pitchFamily="34" charset="-120"/>
                        </a:rPr>
                        <a:t>企业合规报表</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r>
                        <a:rPr lang="en-US" sz="1200" b="1" u="none" dirty="0">
                          <a:solidFill>
                            <a:srgbClr val="0071E3"/>
                          </a:solidFill>
                          <a:latin typeface="微软雅黑" pitchFamily="34" charset="0"/>
                          <a:ea typeface="微软雅黑" pitchFamily="34" charset="-122"/>
                          <a:cs typeface="微软雅黑" pitchFamily="34" charset="-120"/>
                        </a:rPr>
                        <a:t>算缴一体：自动完成计税+支付+存证</a:t>
                      </a:r>
                      <a:endParaRPr lang="en-US" sz="1200" dirty="0">
                        <a:latin typeface="微软雅黑" charset="0"/>
                        <a:ea typeface="微软雅黑" charset="0"/>
                        <a:cs typeface="微软雅黑" charset="0"/>
                      </a:endParaRPr>
                    </a:p>
                  </a:txBody>
                  <a:tcPr marL="152400" marR="152400" marT="152400" marB="152400" anchor="ctr">
                    <a:lnL w="0" cap="flat" cmpd="sng" algn="ctr">
                      <a:noFill/>
                    </a:lnL>
                    <a:lnR w="0" cap="flat" cmpd="sng" algn="ctr">
                      <a:noFill/>
                    </a:lnR>
                    <a:lnT w="0" cap="flat" cmpd="sng" algn="ctr">
                      <a:noFill/>
                    </a:lnT>
                    <a:lnB w="0" cap="flat" cmpd="sng" algn="ctr">
                      <a:noFill/>
                    </a:lnB>
                    <a:solidFill>
                      <a:srgbClr val="0071E3">
                        <a:alpha val="5000"/>
                      </a:srgbClr>
                    </a:solidFill>
                  </a:tcPr>
                </a:tc>
              </a:tr>
            </a:tbl>
          </a:graphicData>
        </a:graphic>
      </p:graphicFrame>
      <p:sp>
        <p:nvSpPr>
          <p:cNvPr id="6" name="Shape 3"/>
          <p:cNvSpPr/>
          <p:nvPr/>
        </p:nvSpPr>
        <p:spPr>
          <a:xfrm>
            <a:off x="2352080" y="5924550"/>
            <a:ext cx="114300" cy="114300"/>
          </a:xfrm>
          <a:custGeom>
            <a:avLst/>
            <a:gdLst/>
            <a:ahLst/>
            <a:cxnLst/>
            <a:rect l="l" t="t" r="r" b="b"/>
            <a:pathLst>
              <a:path w="114300" h="114300">
                <a:moveTo>
                  <a:pt x="57150" y="0"/>
                </a:moveTo>
                <a:lnTo>
                  <a:pt x="57150" y="0"/>
                </a:lnTo>
                <a:cubicBezTo>
                  <a:pt x="88692" y="0"/>
                  <a:pt x="114300" y="25608"/>
                  <a:pt x="114300" y="57150"/>
                </a:cubicBezTo>
                <a:lnTo>
                  <a:pt x="114300" y="57150"/>
                </a:lnTo>
                <a:cubicBezTo>
                  <a:pt x="114300" y="88692"/>
                  <a:pt x="88692" y="114300"/>
                  <a:pt x="57150" y="114300"/>
                </a:cubicBezTo>
                <a:lnTo>
                  <a:pt x="57150" y="114300"/>
                </a:lnTo>
                <a:cubicBezTo>
                  <a:pt x="25608" y="114300"/>
                  <a:pt x="0" y="88692"/>
                  <a:pt x="0" y="57150"/>
                </a:cubicBezTo>
                <a:lnTo>
                  <a:pt x="0" y="57150"/>
                </a:lnTo>
                <a:cubicBezTo>
                  <a:pt x="0" y="25608"/>
                  <a:pt x="25608" y="0"/>
                  <a:pt x="57150" y="0"/>
                </a:cubicBezTo>
                <a:close/>
              </a:path>
            </a:pathLst>
          </a:custGeom>
          <a:solidFill>
            <a:srgbClr val="0071E3"/>
          </a:solidFill>
          <a:ln/>
        </p:spPr>
      </p:sp>
      <p:sp>
        <p:nvSpPr>
          <p:cNvPr id="7" name="Text 4"/>
          <p:cNvSpPr/>
          <p:nvPr/>
        </p:nvSpPr>
        <p:spPr>
          <a:xfrm>
            <a:off x="2580680" y="5848350"/>
            <a:ext cx="7343775" cy="266700"/>
          </a:xfrm>
          <a:prstGeom prst="rect">
            <a:avLst/>
          </a:prstGeom>
          <a:noFill/>
          <a:ln/>
        </p:spPr>
        <p:txBody>
          <a:bodyPr wrap="square" lIns="0" tIns="0" rIns="0" bIns="0" rtlCol="0" anchor="ctr"/>
          <a:lstStyle/>
          <a:p>
            <a:pPr>
              <a:lnSpc>
                <a:spcPct val="130000"/>
              </a:lnSpc>
            </a:pPr>
            <a:r>
              <a:rPr lang="en-US" sz="1350" dirty="0">
                <a:solidFill>
                  <a:srgbClr val="1D1D1F"/>
                </a:solidFill>
                <a:latin typeface="MiSans" pitchFamily="34" charset="0"/>
                <a:ea typeface="MiSans" pitchFamily="34" charset="-122"/>
                <a:cs typeface="MiSans" pitchFamily="34" charset="-120"/>
              </a:rPr>
              <a:t>传统工具仅能作为"计算器"，而 KiteTax Pal 实现了</a:t>
            </a:r>
            <a:pPr>
              <a:lnSpc>
                <a:spcPct val="130000"/>
              </a:lnSpc>
            </a:pPr>
            <a:r>
              <a:rPr lang="en-US" sz="1350" b="1" dirty="0">
                <a:solidFill>
                  <a:srgbClr val="0071E3"/>
                </a:solidFill>
                <a:latin typeface="MiSans" pitchFamily="34" charset="0"/>
                <a:ea typeface="MiSans" pitchFamily="34" charset="-122"/>
                <a:cs typeface="MiSans" pitchFamily="34" charset="-120"/>
              </a:rPr>
              <a:t>交易定性、实时计税、自动汇缴</a:t>
            </a:r>
            <a:pPr>
              <a:lnSpc>
                <a:spcPct val="130000"/>
              </a:lnSpc>
            </a:pPr>
            <a:r>
              <a:rPr lang="en-US" sz="1350" dirty="0">
                <a:solidFill>
                  <a:srgbClr val="1D1D1F"/>
                </a:solidFill>
                <a:latin typeface="MiSans" pitchFamily="34" charset="0"/>
                <a:ea typeface="MiSans" pitchFamily="34" charset="-122"/>
                <a:cs typeface="MiSans" pitchFamily="34" charset="-120"/>
              </a:rPr>
              <a:t>的全链路闭环</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USE CASES</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应用场景与案例</a:t>
            </a:r>
            <a:endParaRPr lang="en-US" sz="1600" dirty="0"/>
          </a:p>
        </p:txBody>
      </p:sp>
      <p:sp>
        <p:nvSpPr>
          <p:cNvPr id="4" name="Shape 2"/>
          <p:cNvSpPr/>
          <p:nvPr/>
        </p:nvSpPr>
        <p:spPr>
          <a:xfrm>
            <a:off x="385763" y="1262063"/>
            <a:ext cx="5591175" cy="3876675"/>
          </a:xfrm>
          <a:custGeom>
            <a:avLst/>
            <a:gdLst/>
            <a:ahLst/>
            <a:cxnLst/>
            <a:rect l="l" t="t" r="r" b="b"/>
            <a:pathLst>
              <a:path w="5591175" h="3876675">
                <a:moveTo>
                  <a:pt x="152392" y="0"/>
                </a:moveTo>
                <a:lnTo>
                  <a:pt x="5438783" y="0"/>
                </a:lnTo>
                <a:cubicBezTo>
                  <a:pt x="5522947" y="0"/>
                  <a:pt x="5591175" y="68228"/>
                  <a:pt x="5591175" y="152392"/>
                </a:cubicBezTo>
                <a:lnTo>
                  <a:pt x="5591175" y="3724283"/>
                </a:lnTo>
                <a:cubicBezTo>
                  <a:pt x="5591175" y="3808447"/>
                  <a:pt x="5522947" y="3876675"/>
                  <a:pt x="5438783" y="3876675"/>
                </a:cubicBezTo>
                <a:lnTo>
                  <a:pt x="152392" y="3876675"/>
                </a:lnTo>
                <a:cubicBezTo>
                  <a:pt x="68228" y="3876675"/>
                  <a:pt x="0" y="3808447"/>
                  <a:pt x="0" y="3724283"/>
                </a:cubicBezTo>
                <a:lnTo>
                  <a:pt x="0" y="152392"/>
                </a:lnTo>
                <a:cubicBezTo>
                  <a:pt x="0" y="68228"/>
                  <a:pt x="68228" y="0"/>
                  <a:pt x="152392"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5" name="Shape 3"/>
          <p:cNvSpPr/>
          <p:nvPr/>
        </p:nvSpPr>
        <p:spPr>
          <a:xfrm>
            <a:off x="619125" y="1495425"/>
            <a:ext cx="533400" cy="533400"/>
          </a:xfrm>
          <a:custGeom>
            <a:avLst/>
            <a:gdLst/>
            <a:ahLst/>
            <a:cxnLst/>
            <a:rect l="l" t="t" r="r" b="b"/>
            <a:pathLst>
              <a:path w="533400" h="533400">
                <a:moveTo>
                  <a:pt x="152398" y="0"/>
                </a:moveTo>
                <a:lnTo>
                  <a:pt x="381002" y="0"/>
                </a:lnTo>
                <a:cubicBezTo>
                  <a:pt x="465113" y="0"/>
                  <a:pt x="533400" y="68287"/>
                  <a:pt x="533400" y="152398"/>
                </a:cubicBezTo>
                <a:lnTo>
                  <a:pt x="533400" y="381002"/>
                </a:lnTo>
                <a:cubicBezTo>
                  <a:pt x="533400" y="465113"/>
                  <a:pt x="465113" y="533400"/>
                  <a:pt x="381002" y="533400"/>
                </a:cubicBezTo>
                <a:lnTo>
                  <a:pt x="152398" y="533400"/>
                </a:lnTo>
                <a:cubicBezTo>
                  <a:pt x="68287" y="533400"/>
                  <a:pt x="0" y="465113"/>
                  <a:pt x="0" y="381002"/>
                </a:cubicBezTo>
                <a:lnTo>
                  <a:pt x="0" y="152398"/>
                </a:lnTo>
                <a:cubicBezTo>
                  <a:pt x="0" y="68287"/>
                  <a:pt x="68287" y="0"/>
                  <a:pt x="152398" y="0"/>
                </a:cubicBezTo>
                <a:close/>
              </a:path>
            </a:pathLst>
          </a:custGeom>
          <a:gradFill rotWithShape="1" flip="none">
            <a:gsLst>
              <a:gs pos="0">
                <a:srgbClr val="0071E3"/>
              </a:gs>
              <a:gs pos="100000">
                <a:srgbClr val="0071E3">
                  <a:alpha val="60000"/>
                </a:srgbClr>
              </a:gs>
            </a:gsLst>
            <a:lin ang="2700000" scaled="1"/>
          </a:gradFill>
          <a:ln/>
        </p:spPr>
      </p:sp>
      <p:sp>
        <p:nvSpPr>
          <p:cNvPr id="6" name="Shape 4"/>
          <p:cNvSpPr/>
          <p:nvPr/>
        </p:nvSpPr>
        <p:spPr>
          <a:xfrm>
            <a:off x="771525" y="1647825"/>
            <a:ext cx="228600" cy="228600"/>
          </a:xfrm>
          <a:custGeom>
            <a:avLst/>
            <a:gdLst/>
            <a:ahLst/>
            <a:cxnLst/>
            <a:rect l="l" t="t" r="r" b="b"/>
            <a:pathLst>
              <a:path w="228600" h="228600">
                <a:moveTo>
                  <a:pt x="28575" y="28575"/>
                </a:moveTo>
                <a:cubicBezTo>
                  <a:pt x="28575" y="20672"/>
                  <a:pt x="22190" y="14288"/>
                  <a:pt x="14288" y="14288"/>
                </a:cubicBezTo>
                <a:cubicBezTo>
                  <a:pt x="6385" y="14288"/>
                  <a:pt x="0" y="20672"/>
                  <a:pt x="0" y="28575"/>
                </a:cubicBezTo>
                <a:lnTo>
                  <a:pt x="0" y="178594"/>
                </a:lnTo>
                <a:cubicBezTo>
                  <a:pt x="0" y="198328"/>
                  <a:pt x="15984" y="214313"/>
                  <a:pt x="35719" y="214313"/>
                </a:cubicBezTo>
                <a:lnTo>
                  <a:pt x="214313" y="214313"/>
                </a:lnTo>
                <a:cubicBezTo>
                  <a:pt x="222215" y="214313"/>
                  <a:pt x="228600" y="207928"/>
                  <a:pt x="228600" y="200025"/>
                </a:cubicBezTo>
                <a:cubicBezTo>
                  <a:pt x="228600" y="192122"/>
                  <a:pt x="222215" y="185738"/>
                  <a:pt x="214313" y="185738"/>
                </a:cubicBezTo>
                <a:lnTo>
                  <a:pt x="35719" y="185738"/>
                </a:lnTo>
                <a:cubicBezTo>
                  <a:pt x="31790" y="185738"/>
                  <a:pt x="28575" y="182523"/>
                  <a:pt x="28575" y="178594"/>
                </a:cubicBezTo>
                <a:lnTo>
                  <a:pt x="28575" y="28575"/>
                </a:lnTo>
                <a:close/>
                <a:moveTo>
                  <a:pt x="210116" y="67241"/>
                </a:moveTo>
                <a:cubicBezTo>
                  <a:pt x="215697" y="61659"/>
                  <a:pt x="215697" y="52596"/>
                  <a:pt x="210116" y="47015"/>
                </a:cubicBezTo>
                <a:cubicBezTo>
                  <a:pt x="204534" y="41434"/>
                  <a:pt x="195471" y="41434"/>
                  <a:pt x="189890" y="47015"/>
                </a:cubicBezTo>
                <a:lnTo>
                  <a:pt x="142875" y="94074"/>
                </a:lnTo>
                <a:lnTo>
                  <a:pt x="117247" y="68491"/>
                </a:lnTo>
                <a:cubicBezTo>
                  <a:pt x="111666" y="62910"/>
                  <a:pt x="102602" y="62910"/>
                  <a:pt x="97021" y="68491"/>
                </a:cubicBezTo>
                <a:lnTo>
                  <a:pt x="54159" y="111353"/>
                </a:lnTo>
                <a:cubicBezTo>
                  <a:pt x="48578" y="116934"/>
                  <a:pt x="48578" y="125998"/>
                  <a:pt x="54159" y="131579"/>
                </a:cubicBezTo>
                <a:cubicBezTo>
                  <a:pt x="59740" y="137160"/>
                  <a:pt x="68803" y="137160"/>
                  <a:pt x="74384" y="131579"/>
                </a:cubicBezTo>
                <a:lnTo>
                  <a:pt x="107156" y="98807"/>
                </a:lnTo>
                <a:lnTo>
                  <a:pt x="132784" y="124435"/>
                </a:lnTo>
                <a:cubicBezTo>
                  <a:pt x="138366" y="130016"/>
                  <a:pt x="147429" y="130016"/>
                  <a:pt x="153010" y="124435"/>
                </a:cubicBezTo>
                <a:lnTo>
                  <a:pt x="210160" y="67285"/>
                </a:lnTo>
                <a:close/>
              </a:path>
            </a:pathLst>
          </a:custGeom>
          <a:solidFill>
            <a:srgbClr val="FFFFFF"/>
          </a:solidFill>
          <a:ln/>
        </p:spPr>
      </p:sp>
      <p:sp>
        <p:nvSpPr>
          <p:cNvPr id="7" name="Text 5"/>
          <p:cNvSpPr/>
          <p:nvPr/>
        </p:nvSpPr>
        <p:spPr>
          <a:xfrm>
            <a:off x="1304925" y="1495425"/>
            <a:ext cx="19431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跨平台高频交易者</a:t>
            </a:r>
            <a:endParaRPr lang="en-US" sz="1600" dirty="0"/>
          </a:p>
        </p:txBody>
      </p:sp>
      <p:sp>
        <p:nvSpPr>
          <p:cNvPr id="8" name="Text 6"/>
          <p:cNvSpPr/>
          <p:nvPr/>
        </p:nvSpPr>
        <p:spPr>
          <a:xfrm>
            <a:off x="1304925" y="1800225"/>
            <a:ext cx="190500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Bob 的案例</a:t>
            </a:r>
            <a:endParaRPr lang="en-US" sz="1600" dirty="0"/>
          </a:p>
        </p:txBody>
      </p:sp>
      <p:sp>
        <p:nvSpPr>
          <p:cNvPr id="9" name="Shape 7"/>
          <p:cNvSpPr/>
          <p:nvPr/>
        </p:nvSpPr>
        <p:spPr>
          <a:xfrm>
            <a:off x="653653" y="2228850"/>
            <a:ext cx="150019" cy="171450"/>
          </a:xfrm>
          <a:custGeom>
            <a:avLst/>
            <a:gdLst/>
            <a:ahLst/>
            <a:cxnLst/>
            <a:rect l="l" t="t" r="r" b="b"/>
            <a:pathLst>
              <a:path w="150019" h="171450">
                <a:moveTo>
                  <a:pt x="75009" y="83046"/>
                </a:moveTo>
                <a:cubicBezTo>
                  <a:pt x="97187" y="83046"/>
                  <a:pt x="115193" y="65040"/>
                  <a:pt x="115193" y="42863"/>
                </a:cubicBezTo>
                <a:cubicBezTo>
                  <a:pt x="115193" y="20685"/>
                  <a:pt x="97187" y="2679"/>
                  <a:pt x="75009" y="2679"/>
                </a:cubicBezTo>
                <a:cubicBezTo>
                  <a:pt x="52831" y="2679"/>
                  <a:pt x="34826" y="20685"/>
                  <a:pt x="34826" y="42863"/>
                </a:cubicBezTo>
                <a:cubicBezTo>
                  <a:pt x="34826" y="65040"/>
                  <a:pt x="52831" y="83046"/>
                  <a:pt x="75009" y="83046"/>
                </a:cubicBezTo>
                <a:close/>
                <a:moveTo>
                  <a:pt x="65064" y="101798"/>
                </a:moveTo>
                <a:cubicBezTo>
                  <a:pt x="32080" y="101798"/>
                  <a:pt x="5358" y="128521"/>
                  <a:pt x="5358" y="161505"/>
                </a:cubicBezTo>
                <a:cubicBezTo>
                  <a:pt x="5358" y="166996"/>
                  <a:pt x="9811" y="171450"/>
                  <a:pt x="15303" y="171450"/>
                </a:cubicBezTo>
                <a:lnTo>
                  <a:pt x="134715" y="171450"/>
                </a:lnTo>
                <a:cubicBezTo>
                  <a:pt x="140207" y="171450"/>
                  <a:pt x="144661" y="166996"/>
                  <a:pt x="144661" y="161505"/>
                </a:cubicBezTo>
                <a:cubicBezTo>
                  <a:pt x="144661" y="128521"/>
                  <a:pt x="117939" y="101798"/>
                  <a:pt x="84955" y="101798"/>
                </a:cubicBezTo>
                <a:lnTo>
                  <a:pt x="65064" y="101798"/>
                </a:lnTo>
                <a:close/>
              </a:path>
            </a:pathLst>
          </a:custGeom>
          <a:solidFill>
            <a:srgbClr val="0071E3"/>
          </a:solidFill>
          <a:ln/>
        </p:spPr>
      </p:sp>
      <p:sp>
        <p:nvSpPr>
          <p:cNvPr id="10" name="Text 8"/>
          <p:cNvSpPr/>
          <p:nvPr/>
        </p:nvSpPr>
        <p:spPr>
          <a:xfrm>
            <a:off x="838200" y="2181225"/>
            <a:ext cx="4991100"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用户背景</a:t>
            </a:r>
            <a:endParaRPr lang="en-US" sz="1600" dirty="0"/>
          </a:p>
        </p:txBody>
      </p:sp>
      <p:sp>
        <p:nvSpPr>
          <p:cNvPr id="11" name="Text 9"/>
          <p:cNvSpPr/>
          <p:nvPr/>
        </p:nvSpPr>
        <p:spPr>
          <a:xfrm>
            <a:off x="619125" y="2524125"/>
            <a:ext cx="5200650" cy="74295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Bob 在 CEX 购买大量 ETH，分批提现至多个 EVM 钱包参与链上质押和 DeFi 套利。CARF 机制下，跨平台数据流转非关联，税务机关虽能获取数据但缺乏全路径跟踪证明。</a:t>
            </a:r>
            <a:endParaRPr lang="en-US" sz="1600" dirty="0"/>
          </a:p>
        </p:txBody>
      </p:sp>
      <p:sp>
        <p:nvSpPr>
          <p:cNvPr id="12" name="Shape 10"/>
          <p:cNvSpPr/>
          <p:nvPr/>
        </p:nvSpPr>
        <p:spPr>
          <a:xfrm>
            <a:off x="619125" y="3381375"/>
            <a:ext cx="5124450" cy="1524000"/>
          </a:xfrm>
          <a:custGeom>
            <a:avLst/>
            <a:gdLst/>
            <a:ahLst/>
            <a:cxnLst/>
            <a:rect l="l" t="t" r="r" b="b"/>
            <a:pathLst>
              <a:path w="5124450" h="1524000">
                <a:moveTo>
                  <a:pt x="114300" y="0"/>
                </a:moveTo>
                <a:lnTo>
                  <a:pt x="5010150" y="0"/>
                </a:lnTo>
                <a:cubicBezTo>
                  <a:pt x="5073234" y="0"/>
                  <a:pt x="5124450" y="51216"/>
                  <a:pt x="5124450" y="114300"/>
                </a:cubicBezTo>
                <a:lnTo>
                  <a:pt x="5124450" y="1409700"/>
                </a:lnTo>
                <a:cubicBezTo>
                  <a:pt x="5124450" y="1472784"/>
                  <a:pt x="5073234" y="1524000"/>
                  <a:pt x="5010150" y="1524000"/>
                </a:cubicBezTo>
                <a:lnTo>
                  <a:pt x="114300" y="1524000"/>
                </a:lnTo>
                <a:cubicBezTo>
                  <a:pt x="51216" y="1524000"/>
                  <a:pt x="0" y="1472784"/>
                  <a:pt x="0" y="1409700"/>
                </a:cubicBezTo>
                <a:lnTo>
                  <a:pt x="0" y="114300"/>
                </a:lnTo>
                <a:cubicBezTo>
                  <a:pt x="0" y="51216"/>
                  <a:pt x="51216" y="0"/>
                  <a:pt x="114300" y="0"/>
                </a:cubicBezTo>
                <a:close/>
              </a:path>
            </a:pathLst>
          </a:custGeom>
          <a:solidFill>
            <a:srgbClr val="0071E3">
              <a:alpha val="5098"/>
            </a:srgbClr>
          </a:solidFill>
          <a:ln/>
        </p:spPr>
      </p:sp>
      <p:sp>
        <p:nvSpPr>
          <p:cNvPr id="13" name="Shape 11"/>
          <p:cNvSpPr/>
          <p:nvPr/>
        </p:nvSpPr>
        <p:spPr>
          <a:xfrm>
            <a:off x="816769" y="3581400"/>
            <a:ext cx="128588" cy="171450"/>
          </a:xfrm>
          <a:custGeom>
            <a:avLst/>
            <a:gdLst/>
            <a:ahLst/>
            <a:cxnLst/>
            <a:rect l="l" t="t" r="r" b="b"/>
            <a:pathLst>
              <a:path w="128588" h="171450">
                <a:moveTo>
                  <a:pt x="98081" y="128588"/>
                </a:moveTo>
                <a:cubicBezTo>
                  <a:pt x="100526" y="121120"/>
                  <a:pt x="105415" y="114356"/>
                  <a:pt x="110940" y="108529"/>
                </a:cubicBezTo>
                <a:cubicBezTo>
                  <a:pt x="121890" y="97010"/>
                  <a:pt x="128587" y="81439"/>
                  <a:pt x="128587" y="64294"/>
                </a:cubicBezTo>
                <a:cubicBezTo>
                  <a:pt x="128587" y="28798"/>
                  <a:pt x="99789" y="0"/>
                  <a:pt x="64294" y="0"/>
                </a:cubicBezTo>
                <a:cubicBezTo>
                  <a:pt x="28798" y="0"/>
                  <a:pt x="0" y="28798"/>
                  <a:pt x="0" y="64294"/>
                </a:cubicBezTo>
                <a:cubicBezTo>
                  <a:pt x="0" y="81439"/>
                  <a:pt x="6697" y="97010"/>
                  <a:pt x="17647" y="108529"/>
                </a:cubicBezTo>
                <a:cubicBezTo>
                  <a:pt x="23173" y="114356"/>
                  <a:pt x="28095" y="121120"/>
                  <a:pt x="30506" y="128588"/>
                </a:cubicBezTo>
                <a:lnTo>
                  <a:pt x="98048" y="128588"/>
                </a:lnTo>
                <a:close/>
                <a:moveTo>
                  <a:pt x="96441" y="144661"/>
                </a:moveTo>
                <a:lnTo>
                  <a:pt x="32147" y="144661"/>
                </a:lnTo>
                <a:lnTo>
                  <a:pt x="32147" y="150019"/>
                </a:lnTo>
                <a:cubicBezTo>
                  <a:pt x="32147" y="164820"/>
                  <a:pt x="44135" y="176808"/>
                  <a:pt x="58936" y="176808"/>
                </a:cubicBezTo>
                <a:lnTo>
                  <a:pt x="69652" y="176808"/>
                </a:lnTo>
                <a:cubicBezTo>
                  <a:pt x="84453" y="176808"/>
                  <a:pt x="96441" y="164820"/>
                  <a:pt x="96441" y="150019"/>
                </a:cubicBezTo>
                <a:lnTo>
                  <a:pt x="96441" y="144661"/>
                </a:lnTo>
                <a:close/>
                <a:moveTo>
                  <a:pt x="61615" y="37505"/>
                </a:moveTo>
                <a:cubicBezTo>
                  <a:pt x="48287" y="37505"/>
                  <a:pt x="37505" y="48287"/>
                  <a:pt x="37505" y="61615"/>
                </a:cubicBezTo>
                <a:cubicBezTo>
                  <a:pt x="37505" y="66069"/>
                  <a:pt x="33922" y="69652"/>
                  <a:pt x="29468" y="69652"/>
                </a:cubicBezTo>
                <a:cubicBezTo>
                  <a:pt x="25014" y="69652"/>
                  <a:pt x="21431" y="66069"/>
                  <a:pt x="21431" y="61615"/>
                </a:cubicBezTo>
                <a:cubicBezTo>
                  <a:pt x="21431" y="39413"/>
                  <a:pt x="39413" y="21431"/>
                  <a:pt x="61615" y="21431"/>
                </a:cubicBezTo>
                <a:cubicBezTo>
                  <a:pt x="66069" y="21431"/>
                  <a:pt x="69652" y="25014"/>
                  <a:pt x="69652" y="29468"/>
                </a:cubicBezTo>
                <a:cubicBezTo>
                  <a:pt x="69652" y="33922"/>
                  <a:pt x="66069" y="37505"/>
                  <a:pt x="61615" y="37505"/>
                </a:cubicBezTo>
                <a:close/>
              </a:path>
            </a:pathLst>
          </a:custGeom>
          <a:solidFill>
            <a:srgbClr val="0071E3"/>
          </a:solidFill>
          <a:ln/>
        </p:spPr>
      </p:sp>
      <p:sp>
        <p:nvSpPr>
          <p:cNvPr id="14" name="Text 12"/>
          <p:cNvSpPr/>
          <p:nvPr/>
        </p:nvSpPr>
        <p:spPr>
          <a:xfrm>
            <a:off x="990600" y="3533775"/>
            <a:ext cx="4686300"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KiteTax Pal 解决方案</a:t>
            </a:r>
            <a:endParaRPr lang="en-US" sz="1600" dirty="0"/>
          </a:p>
        </p:txBody>
      </p:sp>
      <p:sp>
        <p:nvSpPr>
          <p:cNvPr id="15" name="Shape 13"/>
          <p:cNvSpPr/>
          <p:nvPr/>
        </p:nvSpPr>
        <p:spPr>
          <a:xfrm>
            <a:off x="771525" y="39147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0071E3"/>
          </a:solidFill>
          <a:ln/>
        </p:spPr>
      </p:sp>
      <p:sp>
        <p:nvSpPr>
          <p:cNvPr id="16" name="Text 14"/>
          <p:cNvSpPr/>
          <p:nvPr/>
        </p:nvSpPr>
        <p:spPr>
          <a:xfrm>
            <a:off x="738188" y="3914775"/>
            <a:ext cx="295275" cy="2286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1</a:t>
            </a:r>
            <a:endParaRPr lang="en-US" sz="1600" dirty="0"/>
          </a:p>
        </p:txBody>
      </p:sp>
      <p:sp>
        <p:nvSpPr>
          <p:cNvPr id="17" name="Text 15"/>
          <p:cNvSpPr/>
          <p:nvPr/>
        </p:nvSpPr>
        <p:spPr>
          <a:xfrm>
            <a:off x="1114425" y="3914775"/>
            <a:ext cx="3867150" cy="228600"/>
          </a:xfrm>
          <a:prstGeom prst="rect">
            <a:avLst/>
          </a:prstGeom>
          <a:noFill/>
          <a:ln/>
        </p:spPr>
        <p:txBody>
          <a:bodyPr wrap="square" lIns="0" tIns="0" rIns="0" bIns="0" rtlCol="0" anchor="ctr"/>
          <a:lstStyle/>
          <a:p>
            <a:pPr>
              <a:lnSpc>
                <a:spcPct val="130000"/>
              </a:lnSpc>
            </a:pPr>
            <a:r>
              <a:rPr lang="en-US" sz="1200" dirty="0">
                <a:solidFill>
                  <a:srgbClr val="1D1D1F"/>
                </a:solidFill>
                <a:latin typeface="MiSans" pitchFamily="34" charset="0"/>
                <a:ea typeface="MiSans" pitchFamily="34" charset="-122"/>
                <a:cs typeface="MiSans" pitchFamily="34" charset="-120"/>
              </a:rPr>
              <a:t>安全接入 Bob 授权的 CEX 历史数据，自动获取原始成本</a:t>
            </a:r>
            <a:endParaRPr lang="en-US" sz="1600" dirty="0"/>
          </a:p>
        </p:txBody>
      </p:sp>
      <p:sp>
        <p:nvSpPr>
          <p:cNvPr id="18" name="Shape 16"/>
          <p:cNvSpPr/>
          <p:nvPr/>
        </p:nvSpPr>
        <p:spPr>
          <a:xfrm>
            <a:off x="771525" y="42195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0071E3"/>
          </a:solidFill>
          <a:ln/>
        </p:spPr>
      </p:sp>
      <p:sp>
        <p:nvSpPr>
          <p:cNvPr id="19" name="Text 17"/>
          <p:cNvSpPr/>
          <p:nvPr/>
        </p:nvSpPr>
        <p:spPr>
          <a:xfrm>
            <a:off x="738188" y="4219575"/>
            <a:ext cx="295275" cy="2286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2</a:t>
            </a:r>
            <a:endParaRPr lang="en-US" sz="1600" dirty="0"/>
          </a:p>
        </p:txBody>
      </p:sp>
      <p:sp>
        <p:nvSpPr>
          <p:cNvPr id="20" name="Text 18"/>
          <p:cNvSpPr/>
          <p:nvPr/>
        </p:nvSpPr>
        <p:spPr>
          <a:xfrm>
            <a:off x="1114425" y="4219575"/>
            <a:ext cx="3838575" cy="228600"/>
          </a:xfrm>
          <a:prstGeom prst="rect">
            <a:avLst/>
          </a:prstGeom>
          <a:noFill/>
          <a:ln/>
        </p:spPr>
        <p:txBody>
          <a:bodyPr wrap="square" lIns="0" tIns="0" rIns="0" bIns="0" rtlCol="0" anchor="ctr"/>
          <a:lstStyle/>
          <a:p>
            <a:pPr>
              <a:lnSpc>
                <a:spcPct val="130000"/>
              </a:lnSpc>
            </a:pPr>
            <a:r>
              <a:rPr lang="en-US" sz="1200" dirty="0">
                <a:solidFill>
                  <a:srgbClr val="1D1D1F"/>
                </a:solidFill>
                <a:latin typeface="MiSans" pitchFamily="34" charset="0"/>
                <a:ea typeface="MiSans" pitchFamily="34" charset="-122"/>
                <a:cs typeface="MiSans" pitchFamily="34" charset="-120"/>
              </a:rPr>
              <a:t>追踪资产从交易所到钱包的全路径，生成"内部流转"凭证</a:t>
            </a:r>
            <a:endParaRPr lang="en-US" sz="1600" dirty="0"/>
          </a:p>
        </p:txBody>
      </p:sp>
      <p:sp>
        <p:nvSpPr>
          <p:cNvPr id="21" name="Shape 19"/>
          <p:cNvSpPr/>
          <p:nvPr/>
        </p:nvSpPr>
        <p:spPr>
          <a:xfrm>
            <a:off x="771525" y="45243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0071E3"/>
          </a:solidFill>
          <a:ln/>
        </p:spPr>
      </p:sp>
      <p:sp>
        <p:nvSpPr>
          <p:cNvPr id="22" name="Text 20"/>
          <p:cNvSpPr/>
          <p:nvPr/>
        </p:nvSpPr>
        <p:spPr>
          <a:xfrm>
            <a:off x="738188" y="4524375"/>
            <a:ext cx="295275" cy="2286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3</a:t>
            </a:r>
            <a:endParaRPr lang="en-US" sz="1600" dirty="0"/>
          </a:p>
        </p:txBody>
      </p:sp>
      <p:sp>
        <p:nvSpPr>
          <p:cNvPr id="23" name="Text 21"/>
          <p:cNvSpPr/>
          <p:nvPr/>
        </p:nvSpPr>
        <p:spPr>
          <a:xfrm>
            <a:off x="1114425" y="4524375"/>
            <a:ext cx="4038600" cy="228600"/>
          </a:xfrm>
          <a:prstGeom prst="rect">
            <a:avLst/>
          </a:prstGeom>
          <a:noFill/>
          <a:ln/>
        </p:spPr>
        <p:txBody>
          <a:bodyPr wrap="square" lIns="0" tIns="0" rIns="0" bIns="0" rtlCol="0" anchor="ctr"/>
          <a:lstStyle/>
          <a:p>
            <a:pPr>
              <a:lnSpc>
                <a:spcPct val="130000"/>
              </a:lnSpc>
            </a:pPr>
            <a:r>
              <a:rPr lang="en-US" sz="1200" dirty="0">
                <a:solidFill>
                  <a:srgbClr val="1D1D1F"/>
                </a:solidFill>
                <a:latin typeface="MiSans" pitchFamily="34" charset="0"/>
                <a:ea typeface="MiSans" pitchFamily="34" charset="-122"/>
                <a:cs typeface="MiSans" pitchFamily="34" charset="-120"/>
              </a:rPr>
              <a:t>证明所有权未变，避免计税基础被判定为零导致的超额征税</a:t>
            </a:r>
            <a:endParaRPr lang="en-US" sz="1600" dirty="0"/>
          </a:p>
        </p:txBody>
      </p:sp>
      <p:sp>
        <p:nvSpPr>
          <p:cNvPr id="24" name="Shape 22"/>
          <p:cNvSpPr/>
          <p:nvPr/>
        </p:nvSpPr>
        <p:spPr>
          <a:xfrm>
            <a:off x="6215063" y="1262063"/>
            <a:ext cx="5591175" cy="3876675"/>
          </a:xfrm>
          <a:custGeom>
            <a:avLst/>
            <a:gdLst/>
            <a:ahLst/>
            <a:cxnLst/>
            <a:rect l="l" t="t" r="r" b="b"/>
            <a:pathLst>
              <a:path w="5591175" h="3876675">
                <a:moveTo>
                  <a:pt x="152392" y="0"/>
                </a:moveTo>
                <a:lnTo>
                  <a:pt x="5438783" y="0"/>
                </a:lnTo>
                <a:cubicBezTo>
                  <a:pt x="5522947" y="0"/>
                  <a:pt x="5591175" y="68228"/>
                  <a:pt x="5591175" y="152392"/>
                </a:cubicBezTo>
                <a:lnTo>
                  <a:pt x="5591175" y="3724283"/>
                </a:lnTo>
                <a:cubicBezTo>
                  <a:pt x="5591175" y="3808447"/>
                  <a:pt x="5522947" y="3876675"/>
                  <a:pt x="5438783" y="3876675"/>
                </a:cubicBezTo>
                <a:lnTo>
                  <a:pt x="152392" y="3876675"/>
                </a:lnTo>
                <a:cubicBezTo>
                  <a:pt x="68228" y="3876675"/>
                  <a:pt x="0" y="3808447"/>
                  <a:pt x="0" y="3724283"/>
                </a:cubicBezTo>
                <a:lnTo>
                  <a:pt x="0" y="152392"/>
                </a:lnTo>
                <a:cubicBezTo>
                  <a:pt x="0" y="68228"/>
                  <a:pt x="68228" y="0"/>
                  <a:pt x="152392"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25" name="Shape 23"/>
          <p:cNvSpPr/>
          <p:nvPr/>
        </p:nvSpPr>
        <p:spPr>
          <a:xfrm>
            <a:off x="6448425" y="1495425"/>
            <a:ext cx="533400" cy="533400"/>
          </a:xfrm>
          <a:custGeom>
            <a:avLst/>
            <a:gdLst/>
            <a:ahLst/>
            <a:cxnLst/>
            <a:rect l="l" t="t" r="r" b="b"/>
            <a:pathLst>
              <a:path w="533400" h="533400">
                <a:moveTo>
                  <a:pt x="152398" y="0"/>
                </a:moveTo>
                <a:lnTo>
                  <a:pt x="381002" y="0"/>
                </a:lnTo>
                <a:cubicBezTo>
                  <a:pt x="465113" y="0"/>
                  <a:pt x="533400" y="68287"/>
                  <a:pt x="533400" y="152398"/>
                </a:cubicBezTo>
                <a:lnTo>
                  <a:pt x="533400" y="381002"/>
                </a:lnTo>
                <a:cubicBezTo>
                  <a:pt x="533400" y="465113"/>
                  <a:pt x="465113" y="533400"/>
                  <a:pt x="381002" y="533400"/>
                </a:cubicBezTo>
                <a:lnTo>
                  <a:pt x="152398" y="533400"/>
                </a:lnTo>
                <a:cubicBezTo>
                  <a:pt x="68287" y="533400"/>
                  <a:pt x="0" y="465113"/>
                  <a:pt x="0" y="381002"/>
                </a:cubicBezTo>
                <a:lnTo>
                  <a:pt x="0" y="152398"/>
                </a:lnTo>
                <a:cubicBezTo>
                  <a:pt x="0" y="68287"/>
                  <a:pt x="68287" y="0"/>
                  <a:pt x="152398" y="0"/>
                </a:cubicBezTo>
                <a:close/>
              </a:path>
            </a:pathLst>
          </a:custGeom>
          <a:gradFill rotWithShape="1" flip="none">
            <a:gsLst>
              <a:gs pos="0">
                <a:srgbClr val="0071E3"/>
              </a:gs>
              <a:gs pos="100000">
                <a:srgbClr val="0071E3">
                  <a:alpha val="60000"/>
                </a:srgbClr>
              </a:gs>
            </a:gsLst>
            <a:lin ang="2700000" scaled="1"/>
          </a:gradFill>
          <a:ln/>
        </p:spPr>
      </p:sp>
      <p:sp>
        <p:nvSpPr>
          <p:cNvPr id="26" name="Shape 24"/>
          <p:cNvSpPr/>
          <p:nvPr/>
        </p:nvSpPr>
        <p:spPr>
          <a:xfrm>
            <a:off x="6600825" y="1647825"/>
            <a:ext cx="228600" cy="228600"/>
          </a:xfrm>
          <a:custGeom>
            <a:avLst/>
            <a:gdLst/>
            <a:ahLst/>
            <a:cxnLst/>
            <a:rect l="l" t="t" r="r" b="b"/>
            <a:pathLst>
              <a:path w="228600" h="228600">
                <a:moveTo>
                  <a:pt x="89297" y="21431"/>
                </a:moveTo>
                <a:lnTo>
                  <a:pt x="139303" y="21431"/>
                </a:lnTo>
                <a:cubicBezTo>
                  <a:pt x="141268" y="21431"/>
                  <a:pt x="142875" y="23039"/>
                  <a:pt x="142875" y="25003"/>
                </a:cubicBezTo>
                <a:lnTo>
                  <a:pt x="142875" y="42863"/>
                </a:lnTo>
                <a:lnTo>
                  <a:pt x="85725" y="42863"/>
                </a:lnTo>
                <a:lnTo>
                  <a:pt x="85725" y="25003"/>
                </a:lnTo>
                <a:cubicBezTo>
                  <a:pt x="85725" y="23039"/>
                  <a:pt x="87332" y="21431"/>
                  <a:pt x="89297" y="21431"/>
                </a:cubicBezTo>
                <a:close/>
                <a:moveTo>
                  <a:pt x="64294" y="25003"/>
                </a:moveTo>
                <a:lnTo>
                  <a:pt x="64294" y="42863"/>
                </a:lnTo>
                <a:lnTo>
                  <a:pt x="28575" y="42863"/>
                </a:lnTo>
                <a:cubicBezTo>
                  <a:pt x="12814" y="42863"/>
                  <a:pt x="0" y="55677"/>
                  <a:pt x="0" y="71438"/>
                </a:cubicBezTo>
                <a:lnTo>
                  <a:pt x="0" y="114300"/>
                </a:lnTo>
                <a:lnTo>
                  <a:pt x="228600" y="114300"/>
                </a:lnTo>
                <a:lnTo>
                  <a:pt x="228600" y="71438"/>
                </a:lnTo>
                <a:cubicBezTo>
                  <a:pt x="228600" y="55677"/>
                  <a:pt x="215786" y="42863"/>
                  <a:pt x="200025" y="42863"/>
                </a:cubicBezTo>
                <a:lnTo>
                  <a:pt x="164306" y="42863"/>
                </a:lnTo>
                <a:lnTo>
                  <a:pt x="164306" y="25003"/>
                </a:lnTo>
                <a:cubicBezTo>
                  <a:pt x="164306" y="11207"/>
                  <a:pt x="153099" y="0"/>
                  <a:pt x="139303" y="0"/>
                </a:cubicBezTo>
                <a:lnTo>
                  <a:pt x="89297" y="0"/>
                </a:lnTo>
                <a:cubicBezTo>
                  <a:pt x="75501" y="0"/>
                  <a:pt x="64294" y="11207"/>
                  <a:pt x="64294" y="25003"/>
                </a:cubicBezTo>
                <a:close/>
                <a:moveTo>
                  <a:pt x="228600" y="135731"/>
                </a:moveTo>
                <a:lnTo>
                  <a:pt x="142875" y="135731"/>
                </a:lnTo>
                <a:lnTo>
                  <a:pt x="142875" y="142875"/>
                </a:lnTo>
                <a:cubicBezTo>
                  <a:pt x="142875" y="150778"/>
                  <a:pt x="136490" y="157163"/>
                  <a:pt x="128588" y="157163"/>
                </a:cubicBezTo>
                <a:lnTo>
                  <a:pt x="100013" y="157163"/>
                </a:lnTo>
                <a:cubicBezTo>
                  <a:pt x="92110" y="157163"/>
                  <a:pt x="85725" y="150778"/>
                  <a:pt x="85725" y="142875"/>
                </a:cubicBezTo>
                <a:lnTo>
                  <a:pt x="85725" y="135731"/>
                </a:lnTo>
                <a:lnTo>
                  <a:pt x="0" y="135731"/>
                </a:lnTo>
                <a:lnTo>
                  <a:pt x="0" y="185738"/>
                </a:lnTo>
                <a:cubicBezTo>
                  <a:pt x="0" y="201498"/>
                  <a:pt x="12814" y="214313"/>
                  <a:pt x="28575" y="214313"/>
                </a:cubicBezTo>
                <a:lnTo>
                  <a:pt x="200025" y="214313"/>
                </a:lnTo>
                <a:cubicBezTo>
                  <a:pt x="215786" y="214313"/>
                  <a:pt x="228600" y="201498"/>
                  <a:pt x="228600" y="185738"/>
                </a:cubicBezTo>
                <a:lnTo>
                  <a:pt x="228600" y="135731"/>
                </a:lnTo>
                <a:close/>
              </a:path>
            </a:pathLst>
          </a:custGeom>
          <a:solidFill>
            <a:srgbClr val="FFFFFF"/>
          </a:solidFill>
          <a:ln/>
        </p:spPr>
      </p:sp>
      <p:sp>
        <p:nvSpPr>
          <p:cNvPr id="27" name="Text 25"/>
          <p:cNvSpPr/>
          <p:nvPr/>
        </p:nvSpPr>
        <p:spPr>
          <a:xfrm>
            <a:off x="7134225" y="1495425"/>
            <a:ext cx="14859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Web3 工作者</a:t>
            </a:r>
            <a:endParaRPr lang="en-US" sz="1600" dirty="0"/>
          </a:p>
        </p:txBody>
      </p:sp>
      <p:sp>
        <p:nvSpPr>
          <p:cNvPr id="28" name="Text 26"/>
          <p:cNvSpPr/>
          <p:nvPr/>
        </p:nvSpPr>
        <p:spPr>
          <a:xfrm>
            <a:off x="7134225" y="1800225"/>
            <a:ext cx="144780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Alice 的案例</a:t>
            </a:r>
            <a:endParaRPr lang="en-US" sz="1600" dirty="0"/>
          </a:p>
        </p:txBody>
      </p:sp>
      <p:sp>
        <p:nvSpPr>
          <p:cNvPr id="29" name="Shape 27"/>
          <p:cNvSpPr/>
          <p:nvPr/>
        </p:nvSpPr>
        <p:spPr>
          <a:xfrm>
            <a:off x="6482953" y="2228850"/>
            <a:ext cx="150019" cy="171450"/>
          </a:xfrm>
          <a:custGeom>
            <a:avLst/>
            <a:gdLst/>
            <a:ahLst/>
            <a:cxnLst/>
            <a:rect l="l" t="t" r="r" b="b"/>
            <a:pathLst>
              <a:path w="150019" h="171450">
                <a:moveTo>
                  <a:pt x="75009" y="83046"/>
                </a:moveTo>
                <a:cubicBezTo>
                  <a:pt x="97187" y="83046"/>
                  <a:pt x="115193" y="65040"/>
                  <a:pt x="115193" y="42863"/>
                </a:cubicBezTo>
                <a:cubicBezTo>
                  <a:pt x="115193" y="20685"/>
                  <a:pt x="97187" y="2679"/>
                  <a:pt x="75009" y="2679"/>
                </a:cubicBezTo>
                <a:cubicBezTo>
                  <a:pt x="52831" y="2679"/>
                  <a:pt x="34826" y="20685"/>
                  <a:pt x="34826" y="42863"/>
                </a:cubicBezTo>
                <a:cubicBezTo>
                  <a:pt x="34826" y="65040"/>
                  <a:pt x="52831" y="83046"/>
                  <a:pt x="75009" y="83046"/>
                </a:cubicBezTo>
                <a:close/>
                <a:moveTo>
                  <a:pt x="65064" y="101798"/>
                </a:moveTo>
                <a:cubicBezTo>
                  <a:pt x="32080" y="101798"/>
                  <a:pt x="5358" y="128521"/>
                  <a:pt x="5358" y="161505"/>
                </a:cubicBezTo>
                <a:cubicBezTo>
                  <a:pt x="5358" y="166996"/>
                  <a:pt x="9811" y="171450"/>
                  <a:pt x="15303" y="171450"/>
                </a:cubicBezTo>
                <a:lnTo>
                  <a:pt x="134715" y="171450"/>
                </a:lnTo>
                <a:cubicBezTo>
                  <a:pt x="140207" y="171450"/>
                  <a:pt x="144661" y="166996"/>
                  <a:pt x="144661" y="161505"/>
                </a:cubicBezTo>
                <a:cubicBezTo>
                  <a:pt x="144661" y="128521"/>
                  <a:pt x="117939" y="101798"/>
                  <a:pt x="84955" y="101798"/>
                </a:cubicBezTo>
                <a:lnTo>
                  <a:pt x="65064" y="101798"/>
                </a:lnTo>
                <a:close/>
              </a:path>
            </a:pathLst>
          </a:custGeom>
          <a:solidFill>
            <a:srgbClr val="0071E3"/>
          </a:solidFill>
          <a:ln/>
        </p:spPr>
      </p:sp>
      <p:sp>
        <p:nvSpPr>
          <p:cNvPr id="30" name="Text 28"/>
          <p:cNvSpPr/>
          <p:nvPr/>
        </p:nvSpPr>
        <p:spPr>
          <a:xfrm>
            <a:off x="6667500" y="2181225"/>
            <a:ext cx="4991100"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用户背景</a:t>
            </a:r>
            <a:endParaRPr lang="en-US" sz="1600" dirty="0"/>
          </a:p>
        </p:txBody>
      </p:sp>
      <p:sp>
        <p:nvSpPr>
          <p:cNvPr id="31" name="Text 29"/>
          <p:cNvSpPr/>
          <p:nvPr/>
        </p:nvSpPr>
        <p:spPr>
          <a:xfrm>
            <a:off x="6448425" y="2524125"/>
            <a:ext cx="5200650" cy="742950"/>
          </a:xfrm>
          <a:prstGeom prst="rect">
            <a:avLst/>
          </a:prstGeom>
          <a:noFill/>
          <a:ln/>
        </p:spPr>
        <p:txBody>
          <a:bodyPr wrap="square" lIns="0" tIns="0" rIns="0" bIns="0" rtlCol="0" anchor="ctr"/>
          <a:lstStyle/>
          <a:p>
            <a:pPr>
              <a:lnSpc>
                <a:spcPct val="140000"/>
              </a:lnSpc>
            </a:pPr>
            <a:r>
              <a:rPr lang="en-US" sz="1200" dirty="0">
                <a:solidFill>
                  <a:srgbClr val="6E6E73"/>
                </a:solidFill>
                <a:latin typeface="MiSans" pitchFamily="34" charset="0"/>
                <a:ea typeface="MiSans" pitchFamily="34" charset="-122"/>
                <a:cs typeface="MiSans" pitchFamily="34" charset="-120"/>
              </a:rPr>
              <a:t>Alice 是新加坡 Web3 开发者，薪酬通过 USDT/USDC 在多个 EVM 链发放。钱包流水碎片化，包含工资、协议分红、个人转账。CARF 机制下，税务机关能穿透看到所有入账，但缺乏经济实质证明。</a:t>
            </a:r>
            <a:endParaRPr lang="en-US" sz="1600" dirty="0"/>
          </a:p>
        </p:txBody>
      </p:sp>
      <p:sp>
        <p:nvSpPr>
          <p:cNvPr id="32" name="Shape 30"/>
          <p:cNvSpPr/>
          <p:nvPr/>
        </p:nvSpPr>
        <p:spPr>
          <a:xfrm>
            <a:off x="6448425" y="3381375"/>
            <a:ext cx="5124450" cy="1524000"/>
          </a:xfrm>
          <a:custGeom>
            <a:avLst/>
            <a:gdLst/>
            <a:ahLst/>
            <a:cxnLst/>
            <a:rect l="l" t="t" r="r" b="b"/>
            <a:pathLst>
              <a:path w="5124450" h="1524000">
                <a:moveTo>
                  <a:pt x="114300" y="0"/>
                </a:moveTo>
                <a:lnTo>
                  <a:pt x="5010150" y="0"/>
                </a:lnTo>
                <a:cubicBezTo>
                  <a:pt x="5073234" y="0"/>
                  <a:pt x="5124450" y="51216"/>
                  <a:pt x="5124450" y="114300"/>
                </a:cubicBezTo>
                <a:lnTo>
                  <a:pt x="5124450" y="1409700"/>
                </a:lnTo>
                <a:cubicBezTo>
                  <a:pt x="5124450" y="1472784"/>
                  <a:pt x="5073234" y="1524000"/>
                  <a:pt x="5010150" y="1524000"/>
                </a:cubicBezTo>
                <a:lnTo>
                  <a:pt x="114300" y="1524000"/>
                </a:lnTo>
                <a:cubicBezTo>
                  <a:pt x="51216" y="1524000"/>
                  <a:pt x="0" y="1472784"/>
                  <a:pt x="0" y="1409700"/>
                </a:cubicBezTo>
                <a:lnTo>
                  <a:pt x="0" y="114300"/>
                </a:lnTo>
                <a:cubicBezTo>
                  <a:pt x="0" y="51216"/>
                  <a:pt x="51216" y="0"/>
                  <a:pt x="114300" y="0"/>
                </a:cubicBezTo>
                <a:close/>
              </a:path>
            </a:pathLst>
          </a:custGeom>
          <a:solidFill>
            <a:srgbClr val="0071E3">
              <a:alpha val="5098"/>
            </a:srgbClr>
          </a:solidFill>
          <a:ln/>
        </p:spPr>
      </p:sp>
      <p:sp>
        <p:nvSpPr>
          <p:cNvPr id="33" name="Shape 31"/>
          <p:cNvSpPr/>
          <p:nvPr/>
        </p:nvSpPr>
        <p:spPr>
          <a:xfrm>
            <a:off x="6646069" y="3581400"/>
            <a:ext cx="128588" cy="171450"/>
          </a:xfrm>
          <a:custGeom>
            <a:avLst/>
            <a:gdLst/>
            <a:ahLst/>
            <a:cxnLst/>
            <a:rect l="l" t="t" r="r" b="b"/>
            <a:pathLst>
              <a:path w="128588" h="171450">
                <a:moveTo>
                  <a:pt x="98081" y="128588"/>
                </a:moveTo>
                <a:cubicBezTo>
                  <a:pt x="100526" y="121120"/>
                  <a:pt x="105415" y="114356"/>
                  <a:pt x="110940" y="108529"/>
                </a:cubicBezTo>
                <a:cubicBezTo>
                  <a:pt x="121890" y="97010"/>
                  <a:pt x="128587" y="81439"/>
                  <a:pt x="128587" y="64294"/>
                </a:cubicBezTo>
                <a:cubicBezTo>
                  <a:pt x="128587" y="28798"/>
                  <a:pt x="99789" y="0"/>
                  <a:pt x="64294" y="0"/>
                </a:cubicBezTo>
                <a:cubicBezTo>
                  <a:pt x="28798" y="0"/>
                  <a:pt x="0" y="28798"/>
                  <a:pt x="0" y="64294"/>
                </a:cubicBezTo>
                <a:cubicBezTo>
                  <a:pt x="0" y="81439"/>
                  <a:pt x="6697" y="97010"/>
                  <a:pt x="17647" y="108529"/>
                </a:cubicBezTo>
                <a:cubicBezTo>
                  <a:pt x="23173" y="114356"/>
                  <a:pt x="28095" y="121120"/>
                  <a:pt x="30506" y="128588"/>
                </a:cubicBezTo>
                <a:lnTo>
                  <a:pt x="98048" y="128588"/>
                </a:lnTo>
                <a:close/>
                <a:moveTo>
                  <a:pt x="96441" y="144661"/>
                </a:moveTo>
                <a:lnTo>
                  <a:pt x="32147" y="144661"/>
                </a:lnTo>
                <a:lnTo>
                  <a:pt x="32147" y="150019"/>
                </a:lnTo>
                <a:cubicBezTo>
                  <a:pt x="32147" y="164820"/>
                  <a:pt x="44135" y="176808"/>
                  <a:pt x="58936" y="176808"/>
                </a:cubicBezTo>
                <a:lnTo>
                  <a:pt x="69652" y="176808"/>
                </a:lnTo>
                <a:cubicBezTo>
                  <a:pt x="84453" y="176808"/>
                  <a:pt x="96441" y="164820"/>
                  <a:pt x="96441" y="150019"/>
                </a:cubicBezTo>
                <a:lnTo>
                  <a:pt x="96441" y="144661"/>
                </a:lnTo>
                <a:close/>
                <a:moveTo>
                  <a:pt x="61615" y="37505"/>
                </a:moveTo>
                <a:cubicBezTo>
                  <a:pt x="48287" y="37505"/>
                  <a:pt x="37505" y="48287"/>
                  <a:pt x="37505" y="61615"/>
                </a:cubicBezTo>
                <a:cubicBezTo>
                  <a:pt x="37505" y="66069"/>
                  <a:pt x="33922" y="69652"/>
                  <a:pt x="29468" y="69652"/>
                </a:cubicBezTo>
                <a:cubicBezTo>
                  <a:pt x="25014" y="69652"/>
                  <a:pt x="21431" y="66069"/>
                  <a:pt x="21431" y="61615"/>
                </a:cubicBezTo>
                <a:cubicBezTo>
                  <a:pt x="21431" y="39413"/>
                  <a:pt x="39413" y="21431"/>
                  <a:pt x="61615" y="21431"/>
                </a:cubicBezTo>
                <a:cubicBezTo>
                  <a:pt x="66069" y="21431"/>
                  <a:pt x="69652" y="25014"/>
                  <a:pt x="69652" y="29468"/>
                </a:cubicBezTo>
                <a:cubicBezTo>
                  <a:pt x="69652" y="33922"/>
                  <a:pt x="66069" y="37505"/>
                  <a:pt x="61615" y="37505"/>
                </a:cubicBezTo>
                <a:close/>
              </a:path>
            </a:pathLst>
          </a:custGeom>
          <a:solidFill>
            <a:srgbClr val="0071E3"/>
          </a:solidFill>
          <a:ln/>
        </p:spPr>
      </p:sp>
      <p:sp>
        <p:nvSpPr>
          <p:cNvPr id="34" name="Text 32"/>
          <p:cNvSpPr/>
          <p:nvPr/>
        </p:nvSpPr>
        <p:spPr>
          <a:xfrm>
            <a:off x="6819900" y="3533775"/>
            <a:ext cx="4686300"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KiteTax Pal 解决方案</a:t>
            </a:r>
            <a:endParaRPr lang="en-US" sz="1600" dirty="0"/>
          </a:p>
        </p:txBody>
      </p:sp>
      <p:sp>
        <p:nvSpPr>
          <p:cNvPr id="35" name="Shape 33"/>
          <p:cNvSpPr/>
          <p:nvPr/>
        </p:nvSpPr>
        <p:spPr>
          <a:xfrm>
            <a:off x="6600825" y="39147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0071E3"/>
          </a:solidFill>
          <a:ln/>
        </p:spPr>
      </p:sp>
      <p:sp>
        <p:nvSpPr>
          <p:cNvPr id="36" name="Text 34"/>
          <p:cNvSpPr/>
          <p:nvPr/>
        </p:nvSpPr>
        <p:spPr>
          <a:xfrm>
            <a:off x="6567488" y="3914775"/>
            <a:ext cx="295275" cy="2286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1</a:t>
            </a:r>
            <a:endParaRPr lang="en-US" sz="1600" dirty="0"/>
          </a:p>
        </p:txBody>
      </p:sp>
      <p:sp>
        <p:nvSpPr>
          <p:cNvPr id="37" name="Text 35"/>
          <p:cNvSpPr/>
          <p:nvPr/>
        </p:nvSpPr>
        <p:spPr>
          <a:xfrm>
            <a:off x="6943725" y="3914775"/>
            <a:ext cx="4324350" cy="228600"/>
          </a:xfrm>
          <a:prstGeom prst="rect">
            <a:avLst/>
          </a:prstGeom>
          <a:noFill/>
          <a:ln/>
        </p:spPr>
        <p:txBody>
          <a:bodyPr wrap="square" lIns="0" tIns="0" rIns="0" bIns="0" rtlCol="0" anchor="ctr"/>
          <a:lstStyle/>
          <a:p>
            <a:pPr>
              <a:lnSpc>
                <a:spcPct val="130000"/>
              </a:lnSpc>
            </a:pPr>
            <a:r>
              <a:rPr lang="en-US" sz="1200" dirty="0">
                <a:solidFill>
                  <a:srgbClr val="1D1D1F"/>
                </a:solidFill>
                <a:latin typeface="MiSans" pitchFamily="34" charset="0"/>
                <a:ea typeface="MiSans" pitchFamily="34" charset="-122"/>
                <a:cs typeface="MiSans" pitchFamily="34" charset="-120"/>
              </a:rPr>
              <a:t>AI 引擎识别发件地址属性，自动标记"劳务报酬"并生成链上存证</a:t>
            </a:r>
            <a:endParaRPr lang="en-US" sz="1600" dirty="0"/>
          </a:p>
        </p:txBody>
      </p:sp>
      <p:sp>
        <p:nvSpPr>
          <p:cNvPr id="38" name="Shape 36"/>
          <p:cNvSpPr/>
          <p:nvPr/>
        </p:nvSpPr>
        <p:spPr>
          <a:xfrm>
            <a:off x="6600825" y="42195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0071E3"/>
          </a:solidFill>
          <a:ln/>
        </p:spPr>
      </p:sp>
      <p:sp>
        <p:nvSpPr>
          <p:cNvPr id="39" name="Text 37"/>
          <p:cNvSpPr/>
          <p:nvPr/>
        </p:nvSpPr>
        <p:spPr>
          <a:xfrm>
            <a:off x="6567488" y="4219575"/>
            <a:ext cx="295275" cy="2286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2</a:t>
            </a:r>
            <a:endParaRPr lang="en-US" sz="1600" dirty="0"/>
          </a:p>
        </p:txBody>
      </p:sp>
      <p:sp>
        <p:nvSpPr>
          <p:cNvPr id="40" name="Text 38"/>
          <p:cNvSpPr/>
          <p:nvPr/>
        </p:nvSpPr>
        <p:spPr>
          <a:xfrm>
            <a:off x="6943725" y="4219575"/>
            <a:ext cx="2971800" cy="228600"/>
          </a:xfrm>
          <a:prstGeom prst="rect">
            <a:avLst/>
          </a:prstGeom>
          <a:noFill/>
          <a:ln/>
        </p:spPr>
        <p:txBody>
          <a:bodyPr wrap="square" lIns="0" tIns="0" rIns="0" bIns="0" rtlCol="0" anchor="ctr"/>
          <a:lstStyle/>
          <a:p>
            <a:pPr>
              <a:lnSpc>
                <a:spcPct val="130000"/>
              </a:lnSpc>
            </a:pPr>
            <a:r>
              <a:rPr lang="en-US" sz="1200" dirty="0">
                <a:solidFill>
                  <a:srgbClr val="1D1D1F"/>
                </a:solidFill>
                <a:latin typeface="MiSans" pitchFamily="34" charset="0"/>
                <a:ea typeface="MiSans" pitchFamily="34" charset="-122"/>
                <a:cs typeface="MiSans" pitchFamily="34" charset="-120"/>
              </a:rPr>
              <a:t>到账瞬间自动抓取汇率并计提预估税金额度</a:t>
            </a:r>
            <a:endParaRPr lang="en-US" sz="1600" dirty="0"/>
          </a:p>
        </p:txBody>
      </p:sp>
      <p:sp>
        <p:nvSpPr>
          <p:cNvPr id="41" name="Shape 39"/>
          <p:cNvSpPr/>
          <p:nvPr/>
        </p:nvSpPr>
        <p:spPr>
          <a:xfrm>
            <a:off x="6600825" y="45243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0071E3"/>
          </a:solidFill>
          <a:ln/>
        </p:spPr>
      </p:sp>
      <p:sp>
        <p:nvSpPr>
          <p:cNvPr id="42" name="Text 40"/>
          <p:cNvSpPr/>
          <p:nvPr/>
        </p:nvSpPr>
        <p:spPr>
          <a:xfrm>
            <a:off x="6567488" y="4524375"/>
            <a:ext cx="295275" cy="2286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3</a:t>
            </a:r>
            <a:endParaRPr lang="en-US" sz="1600" dirty="0"/>
          </a:p>
        </p:txBody>
      </p:sp>
      <p:sp>
        <p:nvSpPr>
          <p:cNvPr id="43" name="Text 41"/>
          <p:cNvSpPr/>
          <p:nvPr/>
        </p:nvSpPr>
        <p:spPr>
          <a:xfrm>
            <a:off x="6943725" y="4524375"/>
            <a:ext cx="3429000" cy="228600"/>
          </a:xfrm>
          <a:prstGeom prst="rect">
            <a:avLst/>
          </a:prstGeom>
          <a:noFill/>
          <a:ln/>
        </p:spPr>
        <p:txBody>
          <a:bodyPr wrap="square" lIns="0" tIns="0" rIns="0" bIns="0" rtlCol="0" anchor="ctr"/>
          <a:lstStyle/>
          <a:p>
            <a:pPr>
              <a:lnSpc>
                <a:spcPct val="130000"/>
              </a:lnSpc>
            </a:pPr>
            <a:r>
              <a:rPr lang="en-US" sz="1200" dirty="0">
                <a:solidFill>
                  <a:srgbClr val="1D1D1F"/>
                </a:solidFill>
                <a:latin typeface="MiSans" pitchFamily="34" charset="0"/>
                <a:ea typeface="MiSans" pitchFamily="34" charset="-122"/>
                <a:cs typeface="MiSans" pitchFamily="34" charset="-120"/>
              </a:rPr>
              <a:t>Agent 自动划扣税金至白名单验证的合规收款地址</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5F5F7"/>
        </a:solidFill>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spc="158" kern="0" dirty="0">
                <a:solidFill>
                  <a:srgbClr val="0071E3"/>
                </a:solidFill>
                <a:latin typeface="MiSans" pitchFamily="34" charset="0"/>
                <a:ea typeface="MiSans" pitchFamily="34" charset="-122"/>
                <a:cs typeface="MiSans" pitchFamily="34" charset="-120"/>
              </a:rPr>
              <a:t>BUSINESS MODEL</a:t>
            </a:r>
            <a:endParaRPr lang="en-US" sz="1600" dirty="0"/>
          </a:p>
        </p:txBody>
      </p:sp>
      <p:sp>
        <p:nvSpPr>
          <p:cNvPr id="3" name="Text 1"/>
          <p:cNvSpPr/>
          <p:nvPr/>
        </p:nvSpPr>
        <p:spPr>
          <a:xfrm>
            <a:off x="381000" y="647700"/>
            <a:ext cx="11658600" cy="457200"/>
          </a:xfrm>
          <a:prstGeom prst="rect">
            <a:avLst/>
          </a:prstGeom>
          <a:noFill/>
          <a:ln/>
        </p:spPr>
        <p:txBody>
          <a:bodyPr wrap="square" lIns="0" tIns="0" rIns="0" bIns="0" rtlCol="0" anchor="ctr"/>
          <a:lstStyle/>
          <a:p>
            <a:pPr>
              <a:lnSpc>
                <a:spcPct val="80000"/>
              </a:lnSpc>
            </a:pPr>
            <a:r>
              <a:rPr lang="en-US" sz="3600" b="1" dirty="0">
                <a:solidFill>
                  <a:srgbClr val="1D1D1F"/>
                </a:solidFill>
                <a:latin typeface="MiSans" pitchFamily="34" charset="0"/>
                <a:ea typeface="MiSans" pitchFamily="34" charset="-122"/>
                <a:cs typeface="MiSans" pitchFamily="34" charset="-120"/>
              </a:rPr>
              <a:t>商业模式与增长策略</a:t>
            </a:r>
            <a:endParaRPr lang="en-US" sz="1600" dirty="0"/>
          </a:p>
        </p:txBody>
      </p:sp>
      <p:sp>
        <p:nvSpPr>
          <p:cNvPr id="4" name="Shape 2"/>
          <p:cNvSpPr/>
          <p:nvPr/>
        </p:nvSpPr>
        <p:spPr>
          <a:xfrm>
            <a:off x="385763" y="1262063"/>
            <a:ext cx="6276975" cy="5114925"/>
          </a:xfrm>
          <a:custGeom>
            <a:avLst/>
            <a:gdLst/>
            <a:ahLst/>
            <a:cxnLst/>
            <a:rect l="l" t="t" r="r" b="b"/>
            <a:pathLst>
              <a:path w="6276975" h="5114925">
                <a:moveTo>
                  <a:pt x="152425" y="0"/>
                </a:moveTo>
                <a:lnTo>
                  <a:pt x="6124550" y="0"/>
                </a:lnTo>
                <a:cubicBezTo>
                  <a:pt x="6208732" y="0"/>
                  <a:pt x="6276975" y="68243"/>
                  <a:pt x="6276975" y="152425"/>
                </a:cubicBezTo>
                <a:lnTo>
                  <a:pt x="6276975" y="4962500"/>
                </a:lnTo>
                <a:cubicBezTo>
                  <a:pt x="6276975" y="5046682"/>
                  <a:pt x="6208732" y="5114925"/>
                  <a:pt x="6124550" y="5114925"/>
                </a:cubicBezTo>
                <a:lnTo>
                  <a:pt x="152425" y="5114925"/>
                </a:lnTo>
                <a:cubicBezTo>
                  <a:pt x="68243" y="5114925"/>
                  <a:pt x="0" y="5046682"/>
                  <a:pt x="0" y="4962500"/>
                </a:cubicBezTo>
                <a:lnTo>
                  <a:pt x="0" y="152425"/>
                </a:lnTo>
                <a:cubicBezTo>
                  <a:pt x="0" y="68299"/>
                  <a:pt x="68299" y="0"/>
                  <a:pt x="152425"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5" name="Shape 3"/>
          <p:cNvSpPr/>
          <p:nvPr/>
        </p:nvSpPr>
        <p:spPr>
          <a:xfrm>
            <a:off x="609600" y="1495425"/>
            <a:ext cx="228600" cy="228600"/>
          </a:xfrm>
          <a:custGeom>
            <a:avLst/>
            <a:gdLst/>
            <a:ahLst/>
            <a:cxnLst/>
            <a:rect l="l" t="t" r="r" b="b"/>
            <a:pathLst>
              <a:path w="228600" h="228600">
                <a:moveTo>
                  <a:pt x="103808" y="2322"/>
                </a:moveTo>
                <a:cubicBezTo>
                  <a:pt x="110460" y="-759"/>
                  <a:pt x="118140" y="-759"/>
                  <a:pt x="124792" y="2322"/>
                </a:cubicBezTo>
                <a:lnTo>
                  <a:pt x="222394" y="47417"/>
                </a:lnTo>
                <a:cubicBezTo>
                  <a:pt x="226189" y="49158"/>
                  <a:pt x="228600" y="52953"/>
                  <a:pt x="228600" y="57150"/>
                </a:cubicBezTo>
                <a:cubicBezTo>
                  <a:pt x="228600" y="61347"/>
                  <a:pt x="226189" y="65142"/>
                  <a:pt x="222394" y="66883"/>
                </a:cubicBezTo>
                <a:lnTo>
                  <a:pt x="124792" y="111978"/>
                </a:lnTo>
                <a:cubicBezTo>
                  <a:pt x="118140" y="115059"/>
                  <a:pt x="110460" y="115059"/>
                  <a:pt x="103808" y="111978"/>
                </a:cubicBezTo>
                <a:lnTo>
                  <a:pt x="6206" y="66883"/>
                </a:lnTo>
                <a:cubicBezTo>
                  <a:pt x="2411" y="65097"/>
                  <a:pt x="0" y="61302"/>
                  <a:pt x="0" y="57150"/>
                </a:cubicBezTo>
                <a:cubicBezTo>
                  <a:pt x="0" y="52998"/>
                  <a:pt x="2411" y="49158"/>
                  <a:pt x="6206" y="47417"/>
                </a:cubicBezTo>
                <a:lnTo>
                  <a:pt x="103808" y="2322"/>
                </a:lnTo>
                <a:close/>
                <a:moveTo>
                  <a:pt x="21476" y="97512"/>
                </a:moveTo>
                <a:lnTo>
                  <a:pt x="94833" y="131400"/>
                </a:lnTo>
                <a:cubicBezTo>
                  <a:pt x="107201" y="137115"/>
                  <a:pt x="121444" y="137115"/>
                  <a:pt x="133811" y="131400"/>
                </a:cubicBezTo>
                <a:lnTo>
                  <a:pt x="207169" y="97512"/>
                </a:lnTo>
                <a:lnTo>
                  <a:pt x="222394" y="104567"/>
                </a:lnTo>
                <a:cubicBezTo>
                  <a:pt x="226189" y="106308"/>
                  <a:pt x="228600" y="110103"/>
                  <a:pt x="228600" y="114300"/>
                </a:cubicBezTo>
                <a:cubicBezTo>
                  <a:pt x="228600" y="118497"/>
                  <a:pt x="226189" y="122292"/>
                  <a:pt x="222394" y="124033"/>
                </a:cubicBezTo>
                <a:lnTo>
                  <a:pt x="124792" y="169128"/>
                </a:lnTo>
                <a:cubicBezTo>
                  <a:pt x="118140" y="172209"/>
                  <a:pt x="110460" y="172209"/>
                  <a:pt x="103808" y="169128"/>
                </a:cubicBezTo>
                <a:lnTo>
                  <a:pt x="6206" y="124033"/>
                </a:lnTo>
                <a:cubicBezTo>
                  <a:pt x="2411" y="122247"/>
                  <a:pt x="0" y="118452"/>
                  <a:pt x="0" y="114300"/>
                </a:cubicBezTo>
                <a:cubicBezTo>
                  <a:pt x="0" y="110148"/>
                  <a:pt x="2411" y="106308"/>
                  <a:pt x="6206" y="104567"/>
                </a:cubicBezTo>
                <a:lnTo>
                  <a:pt x="21431" y="97512"/>
                </a:lnTo>
                <a:close/>
                <a:moveTo>
                  <a:pt x="6206" y="161717"/>
                </a:moveTo>
                <a:lnTo>
                  <a:pt x="21431" y="154662"/>
                </a:lnTo>
                <a:lnTo>
                  <a:pt x="94789" y="188550"/>
                </a:lnTo>
                <a:cubicBezTo>
                  <a:pt x="107156" y="194265"/>
                  <a:pt x="121399" y="194265"/>
                  <a:pt x="133767" y="188550"/>
                </a:cubicBezTo>
                <a:lnTo>
                  <a:pt x="207124" y="154662"/>
                </a:lnTo>
                <a:lnTo>
                  <a:pt x="222349" y="161717"/>
                </a:lnTo>
                <a:cubicBezTo>
                  <a:pt x="226144" y="163458"/>
                  <a:pt x="228555" y="167253"/>
                  <a:pt x="228555" y="171450"/>
                </a:cubicBezTo>
                <a:cubicBezTo>
                  <a:pt x="228555" y="175647"/>
                  <a:pt x="226144" y="179442"/>
                  <a:pt x="222349" y="181183"/>
                </a:cubicBezTo>
                <a:lnTo>
                  <a:pt x="124748" y="226278"/>
                </a:lnTo>
                <a:cubicBezTo>
                  <a:pt x="118095" y="229359"/>
                  <a:pt x="110416" y="229359"/>
                  <a:pt x="103763" y="226278"/>
                </a:cubicBezTo>
                <a:lnTo>
                  <a:pt x="6206" y="181183"/>
                </a:lnTo>
                <a:cubicBezTo>
                  <a:pt x="2411" y="179397"/>
                  <a:pt x="0" y="175602"/>
                  <a:pt x="0" y="171450"/>
                </a:cubicBezTo>
                <a:cubicBezTo>
                  <a:pt x="0" y="167298"/>
                  <a:pt x="2411" y="163458"/>
                  <a:pt x="6206" y="161717"/>
                </a:cubicBezTo>
                <a:close/>
              </a:path>
            </a:pathLst>
          </a:custGeom>
          <a:solidFill>
            <a:srgbClr val="0071E3"/>
          </a:solidFill>
          <a:ln/>
        </p:spPr>
      </p:sp>
      <p:sp>
        <p:nvSpPr>
          <p:cNvPr id="6" name="Text 4"/>
          <p:cNvSpPr/>
          <p:nvPr/>
        </p:nvSpPr>
        <p:spPr>
          <a:xfrm>
            <a:off x="866775" y="1457325"/>
            <a:ext cx="57150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阶梯式服务体系</a:t>
            </a:r>
            <a:endParaRPr lang="en-US" sz="1600" dirty="0"/>
          </a:p>
        </p:txBody>
      </p:sp>
      <p:sp>
        <p:nvSpPr>
          <p:cNvPr id="7" name="Shape 5"/>
          <p:cNvSpPr/>
          <p:nvPr/>
        </p:nvSpPr>
        <p:spPr>
          <a:xfrm>
            <a:off x="581025" y="1914525"/>
            <a:ext cx="5886450" cy="1181100"/>
          </a:xfrm>
          <a:custGeom>
            <a:avLst/>
            <a:gdLst/>
            <a:ahLst/>
            <a:cxnLst/>
            <a:rect l="l" t="t" r="r" b="b"/>
            <a:pathLst>
              <a:path w="5886450" h="1181100">
                <a:moveTo>
                  <a:pt x="114295" y="0"/>
                </a:moveTo>
                <a:lnTo>
                  <a:pt x="5772155" y="0"/>
                </a:lnTo>
                <a:cubicBezTo>
                  <a:pt x="5835278" y="0"/>
                  <a:pt x="5886450" y="51172"/>
                  <a:pt x="5886450" y="114295"/>
                </a:cubicBezTo>
                <a:lnTo>
                  <a:pt x="5886450" y="1066805"/>
                </a:lnTo>
                <a:cubicBezTo>
                  <a:pt x="5886450" y="1129928"/>
                  <a:pt x="5835278" y="1181100"/>
                  <a:pt x="5772155" y="1181100"/>
                </a:cubicBezTo>
                <a:lnTo>
                  <a:pt x="114295" y="1181100"/>
                </a:lnTo>
                <a:cubicBezTo>
                  <a:pt x="51172" y="1181100"/>
                  <a:pt x="0" y="1129928"/>
                  <a:pt x="0" y="1066805"/>
                </a:cubicBezTo>
                <a:lnTo>
                  <a:pt x="0" y="114295"/>
                </a:lnTo>
                <a:cubicBezTo>
                  <a:pt x="0" y="51214"/>
                  <a:pt x="51214" y="0"/>
                  <a:pt x="114295" y="0"/>
                </a:cubicBezTo>
                <a:close/>
              </a:path>
            </a:pathLst>
          </a:custGeom>
          <a:solidFill>
            <a:srgbClr val="F5F5F7"/>
          </a:solidFill>
          <a:ln/>
        </p:spPr>
      </p:sp>
      <p:sp>
        <p:nvSpPr>
          <p:cNvPr id="8" name="Shape 6"/>
          <p:cNvSpPr/>
          <p:nvPr/>
        </p:nvSpPr>
        <p:spPr>
          <a:xfrm>
            <a:off x="733425" y="2066925"/>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6E6E73"/>
          </a:solidFill>
          <a:ln/>
        </p:spPr>
      </p:sp>
      <p:sp>
        <p:nvSpPr>
          <p:cNvPr id="9" name="Text 7"/>
          <p:cNvSpPr/>
          <p:nvPr/>
        </p:nvSpPr>
        <p:spPr>
          <a:xfrm>
            <a:off x="790575" y="2162175"/>
            <a:ext cx="428625" cy="266700"/>
          </a:xfrm>
          <a:prstGeom prst="rect">
            <a:avLst/>
          </a:prstGeom>
          <a:noFill/>
          <a:ln/>
        </p:spPr>
        <p:txBody>
          <a:bodyPr wrap="square" lIns="0" tIns="0" rIns="0" bIns="0" rtlCol="0" anchor="ctr"/>
          <a:lstStyle/>
          <a:p>
            <a:pPr>
              <a:lnSpc>
                <a:spcPct val="130000"/>
              </a:lnSpc>
            </a:pPr>
            <a:r>
              <a:rPr lang="en-US" sz="1350" b="1" dirty="0">
                <a:solidFill>
                  <a:srgbClr val="FFFFFF"/>
                </a:solidFill>
                <a:latin typeface="MiSans" pitchFamily="34" charset="0"/>
                <a:ea typeface="MiSans" pitchFamily="34" charset="-122"/>
                <a:cs typeface="MiSans" pitchFamily="34" charset="-120"/>
              </a:rPr>
              <a:t>基础</a:t>
            </a:r>
            <a:endParaRPr lang="en-US" sz="1600" dirty="0"/>
          </a:p>
        </p:txBody>
      </p:sp>
      <p:sp>
        <p:nvSpPr>
          <p:cNvPr id="10" name="Text 8"/>
          <p:cNvSpPr/>
          <p:nvPr/>
        </p:nvSpPr>
        <p:spPr>
          <a:xfrm>
            <a:off x="1343025" y="2066925"/>
            <a:ext cx="50577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基础版（免费引流）</a:t>
            </a:r>
            <a:endParaRPr lang="en-US" sz="1600" dirty="0"/>
          </a:p>
        </p:txBody>
      </p:sp>
      <p:sp>
        <p:nvSpPr>
          <p:cNvPr id="11" name="Text 9"/>
          <p:cNvSpPr/>
          <p:nvPr/>
        </p:nvSpPr>
        <p:spPr>
          <a:xfrm>
            <a:off x="1343025" y="2371725"/>
            <a:ext cx="504825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针对普通持币者，提供基础链上交易监控与年度税务概览</a:t>
            </a:r>
            <a:endParaRPr lang="en-US" sz="1600" dirty="0"/>
          </a:p>
        </p:txBody>
      </p:sp>
      <p:sp>
        <p:nvSpPr>
          <p:cNvPr id="12" name="Shape 10"/>
          <p:cNvSpPr/>
          <p:nvPr/>
        </p:nvSpPr>
        <p:spPr>
          <a:xfrm>
            <a:off x="1343025" y="2676525"/>
            <a:ext cx="1104900" cy="266700"/>
          </a:xfrm>
          <a:custGeom>
            <a:avLst/>
            <a:gdLst/>
            <a:ahLst/>
            <a:cxnLst/>
            <a:rect l="l" t="t" r="r" b="b"/>
            <a:pathLst>
              <a:path w="1104900" h="266700">
                <a:moveTo>
                  <a:pt x="133350" y="0"/>
                </a:moveTo>
                <a:lnTo>
                  <a:pt x="971550" y="0"/>
                </a:lnTo>
                <a:cubicBezTo>
                  <a:pt x="1045148" y="0"/>
                  <a:pt x="1104900" y="59752"/>
                  <a:pt x="1104900" y="133350"/>
                </a:cubicBezTo>
                <a:lnTo>
                  <a:pt x="1104900" y="133350"/>
                </a:lnTo>
                <a:cubicBezTo>
                  <a:pt x="1104900" y="206948"/>
                  <a:pt x="1045148" y="266700"/>
                  <a:pt x="971550" y="266700"/>
                </a:cubicBezTo>
                <a:lnTo>
                  <a:pt x="133350" y="266700"/>
                </a:lnTo>
                <a:cubicBezTo>
                  <a:pt x="59752" y="266700"/>
                  <a:pt x="0" y="206948"/>
                  <a:pt x="0" y="133350"/>
                </a:cubicBezTo>
                <a:lnTo>
                  <a:pt x="0" y="133350"/>
                </a:lnTo>
                <a:cubicBezTo>
                  <a:pt x="0" y="59752"/>
                  <a:pt x="59752" y="0"/>
                  <a:pt x="133350" y="0"/>
                </a:cubicBezTo>
                <a:close/>
              </a:path>
            </a:pathLst>
          </a:custGeom>
          <a:solidFill>
            <a:srgbClr val="6E6E73">
              <a:alpha val="10196"/>
            </a:srgbClr>
          </a:solidFill>
          <a:ln/>
        </p:spPr>
      </p:sp>
      <p:sp>
        <p:nvSpPr>
          <p:cNvPr id="13" name="Text 11"/>
          <p:cNvSpPr/>
          <p:nvPr/>
        </p:nvSpPr>
        <p:spPr>
          <a:xfrm>
            <a:off x="1343025" y="2676525"/>
            <a:ext cx="1171575" cy="266700"/>
          </a:xfrm>
          <a:prstGeom prst="rect">
            <a:avLst/>
          </a:prstGeom>
          <a:noFill/>
          <a:ln/>
        </p:spPr>
        <p:txBody>
          <a:bodyPr wrap="square" lIns="114300" tIns="38100" rIns="114300" bIns="38100" rtlCol="0" anchor="ctr"/>
          <a:lstStyle/>
          <a:p>
            <a:pPr>
              <a:lnSpc>
                <a:spcPct val="120000"/>
              </a:lnSpc>
            </a:pPr>
            <a:r>
              <a:rPr lang="en-US" sz="1050" dirty="0">
                <a:solidFill>
                  <a:srgbClr val="6E6E73"/>
                </a:solidFill>
                <a:latin typeface="MiSans" pitchFamily="34" charset="0"/>
                <a:ea typeface="MiSans" pitchFamily="34" charset="-122"/>
                <a:cs typeface="MiSans" pitchFamily="34" charset="-120"/>
              </a:rPr>
              <a:t>免费+按次收费</a:t>
            </a:r>
            <a:endParaRPr lang="en-US" sz="1600" dirty="0"/>
          </a:p>
        </p:txBody>
      </p:sp>
      <p:sp>
        <p:nvSpPr>
          <p:cNvPr id="14" name="Shape 12"/>
          <p:cNvSpPr/>
          <p:nvPr/>
        </p:nvSpPr>
        <p:spPr>
          <a:xfrm>
            <a:off x="590550" y="3219450"/>
            <a:ext cx="5867400" cy="1428750"/>
          </a:xfrm>
          <a:custGeom>
            <a:avLst/>
            <a:gdLst/>
            <a:ahLst/>
            <a:cxnLst/>
            <a:rect l="l" t="t" r="r" b="b"/>
            <a:pathLst>
              <a:path w="5867400" h="1428750">
                <a:moveTo>
                  <a:pt x="114300" y="0"/>
                </a:moveTo>
                <a:lnTo>
                  <a:pt x="5753100" y="0"/>
                </a:lnTo>
                <a:cubicBezTo>
                  <a:pt x="5816184" y="0"/>
                  <a:pt x="5867400" y="51216"/>
                  <a:pt x="5867400" y="114300"/>
                </a:cubicBezTo>
                <a:lnTo>
                  <a:pt x="5867400" y="1314450"/>
                </a:lnTo>
                <a:cubicBezTo>
                  <a:pt x="5867400" y="1377534"/>
                  <a:pt x="5816184" y="1428750"/>
                  <a:pt x="5753100" y="1428750"/>
                </a:cubicBezTo>
                <a:lnTo>
                  <a:pt x="114300" y="1428750"/>
                </a:lnTo>
                <a:cubicBezTo>
                  <a:pt x="51216" y="1428750"/>
                  <a:pt x="0" y="1377534"/>
                  <a:pt x="0" y="1314450"/>
                </a:cubicBezTo>
                <a:lnTo>
                  <a:pt x="0" y="114300"/>
                </a:lnTo>
                <a:cubicBezTo>
                  <a:pt x="0" y="51216"/>
                  <a:pt x="51216" y="0"/>
                  <a:pt x="114300" y="0"/>
                </a:cubicBezTo>
                <a:close/>
              </a:path>
            </a:pathLst>
          </a:custGeom>
          <a:solidFill>
            <a:srgbClr val="0071E3">
              <a:alpha val="5098"/>
            </a:srgbClr>
          </a:solidFill>
          <a:ln w="25400">
            <a:solidFill>
              <a:srgbClr val="0071E3"/>
            </a:solidFill>
            <a:prstDash val="solid"/>
          </a:ln>
        </p:spPr>
      </p:sp>
      <p:sp>
        <p:nvSpPr>
          <p:cNvPr id="15" name="Shape 13"/>
          <p:cNvSpPr/>
          <p:nvPr/>
        </p:nvSpPr>
        <p:spPr>
          <a:xfrm>
            <a:off x="752475" y="3381375"/>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0071E3"/>
          </a:solidFill>
          <a:ln/>
        </p:spPr>
      </p:sp>
      <p:sp>
        <p:nvSpPr>
          <p:cNvPr id="16" name="Text 14"/>
          <p:cNvSpPr/>
          <p:nvPr/>
        </p:nvSpPr>
        <p:spPr>
          <a:xfrm>
            <a:off x="809625" y="3476625"/>
            <a:ext cx="428625" cy="266700"/>
          </a:xfrm>
          <a:prstGeom prst="rect">
            <a:avLst/>
          </a:prstGeom>
          <a:noFill/>
          <a:ln/>
        </p:spPr>
        <p:txBody>
          <a:bodyPr wrap="square" lIns="0" tIns="0" rIns="0" bIns="0" rtlCol="0" anchor="ctr"/>
          <a:lstStyle/>
          <a:p>
            <a:pPr>
              <a:lnSpc>
                <a:spcPct val="130000"/>
              </a:lnSpc>
            </a:pPr>
            <a:r>
              <a:rPr lang="en-US" sz="1350" b="1" dirty="0">
                <a:solidFill>
                  <a:srgbClr val="FFFFFF"/>
                </a:solidFill>
                <a:latin typeface="MiSans" pitchFamily="34" charset="0"/>
                <a:ea typeface="MiSans" pitchFamily="34" charset="-122"/>
                <a:cs typeface="MiSans" pitchFamily="34" charset="-120"/>
              </a:rPr>
              <a:t>专业</a:t>
            </a:r>
            <a:endParaRPr lang="en-US" sz="1600" dirty="0"/>
          </a:p>
        </p:txBody>
      </p:sp>
      <p:sp>
        <p:nvSpPr>
          <p:cNvPr id="17" name="Text 15"/>
          <p:cNvSpPr/>
          <p:nvPr/>
        </p:nvSpPr>
        <p:spPr>
          <a:xfrm>
            <a:off x="1362075" y="3381375"/>
            <a:ext cx="50196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专业版（Pro）</a:t>
            </a:r>
            <a:endParaRPr lang="en-US" sz="1600" dirty="0"/>
          </a:p>
        </p:txBody>
      </p:sp>
      <p:sp>
        <p:nvSpPr>
          <p:cNvPr id="18" name="Text 16"/>
          <p:cNvSpPr/>
          <p:nvPr/>
        </p:nvSpPr>
        <p:spPr>
          <a:xfrm>
            <a:off x="1362075" y="3686175"/>
            <a:ext cx="5010150" cy="4572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针对高频交易者与全职从业者，支持 CEX 数据实时镜像、跨平台成本基准自动对齐</a:t>
            </a:r>
            <a:endParaRPr lang="en-US" sz="1600" dirty="0"/>
          </a:p>
        </p:txBody>
      </p:sp>
      <p:sp>
        <p:nvSpPr>
          <p:cNvPr id="19" name="Shape 17"/>
          <p:cNvSpPr/>
          <p:nvPr/>
        </p:nvSpPr>
        <p:spPr>
          <a:xfrm>
            <a:off x="1362075" y="4219575"/>
            <a:ext cx="942975" cy="266700"/>
          </a:xfrm>
          <a:custGeom>
            <a:avLst/>
            <a:gdLst/>
            <a:ahLst/>
            <a:cxnLst/>
            <a:rect l="l" t="t" r="r" b="b"/>
            <a:pathLst>
              <a:path w="942975" h="266700">
                <a:moveTo>
                  <a:pt x="133350" y="0"/>
                </a:moveTo>
                <a:lnTo>
                  <a:pt x="809625" y="0"/>
                </a:lnTo>
                <a:cubicBezTo>
                  <a:pt x="883223" y="0"/>
                  <a:pt x="942975" y="59752"/>
                  <a:pt x="942975" y="133350"/>
                </a:cubicBezTo>
                <a:lnTo>
                  <a:pt x="942975" y="133350"/>
                </a:lnTo>
                <a:cubicBezTo>
                  <a:pt x="942975" y="206948"/>
                  <a:pt x="883223" y="266700"/>
                  <a:pt x="809625" y="266700"/>
                </a:cubicBezTo>
                <a:lnTo>
                  <a:pt x="133350" y="266700"/>
                </a:lnTo>
                <a:cubicBezTo>
                  <a:pt x="59752" y="266700"/>
                  <a:pt x="0" y="206948"/>
                  <a:pt x="0" y="133350"/>
                </a:cubicBezTo>
                <a:lnTo>
                  <a:pt x="0" y="133350"/>
                </a:lnTo>
                <a:cubicBezTo>
                  <a:pt x="0" y="59752"/>
                  <a:pt x="59752" y="0"/>
                  <a:pt x="133350" y="0"/>
                </a:cubicBezTo>
                <a:close/>
              </a:path>
            </a:pathLst>
          </a:custGeom>
          <a:solidFill>
            <a:srgbClr val="0071E3">
              <a:alpha val="10196"/>
            </a:srgbClr>
          </a:solidFill>
          <a:ln/>
        </p:spPr>
      </p:sp>
      <p:sp>
        <p:nvSpPr>
          <p:cNvPr id="20" name="Text 18"/>
          <p:cNvSpPr/>
          <p:nvPr/>
        </p:nvSpPr>
        <p:spPr>
          <a:xfrm>
            <a:off x="1362075" y="4219575"/>
            <a:ext cx="1009650" cy="266700"/>
          </a:xfrm>
          <a:prstGeom prst="rect">
            <a:avLst/>
          </a:prstGeom>
          <a:noFill/>
          <a:ln/>
        </p:spPr>
        <p:txBody>
          <a:bodyPr wrap="square" lIns="114300" tIns="38100" rIns="114300" bIns="38100" rtlCol="0" anchor="ctr"/>
          <a:lstStyle/>
          <a:p>
            <a:pPr>
              <a:lnSpc>
                <a:spcPct val="120000"/>
              </a:lnSpc>
            </a:pPr>
            <a:r>
              <a:rPr lang="en-US" sz="1050" b="1" dirty="0">
                <a:solidFill>
                  <a:srgbClr val="0071E3"/>
                </a:solidFill>
                <a:latin typeface="MiSans" pitchFamily="34" charset="0"/>
                <a:ea typeface="MiSans" pitchFamily="34" charset="-122"/>
                <a:cs typeface="MiSans" pitchFamily="34" charset="-120"/>
              </a:rPr>
              <a:t>月/年订阅制</a:t>
            </a:r>
            <a:endParaRPr lang="en-US" sz="1600" dirty="0"/>
          </a:p>
        </p:txBody>
      </p:sp>
      <p:sp>
        <p:nvSpPr>
          <p:cNvPr id="21" name="Shape 19"/>
          <p:cNvSpPr/>
          <p:nvPr/>
        </p:nvSpPr>
        <p:spPr>
          <a:xfrm>
            <a:off x="581025" y="4772025"/>
            <a:ext cx="5886450" cy="1409700"/>
          </a:xfrm>
          <a:custGeom>
            <a:avLst/>
            <a:gdLst/>
            <a:ahLst/>
            <a:cxnLst/>
            <a:rect l="l" t="t" r="r" b="b"/>
            <a:pathLst>
              <a:path w="5886450" h="1409700">
                <a:moveTo>
                  <a:pt x="114298" y="0"/>
                </a:moveTo>
                <a:lnTo>
                  <a:pt x="5772152" y="0"/>
                </a:lnTo>
                <a:cubicBezTo>
                  <a:pt x="5835277" y="0"/>
                  <a:pt x="5886450" y="51173"/>
                  <a:pt x="5886450" y="114298"/>
                </a:cubicBezTo>
                <a:lnTo>
                  <a:pt x="5886450" y="1295402"/>
                </a:lnTo>
                <a:cubicBezTo>
                  <a:pt x="5886450" y="1358527"/>
                  <a:pt x="5835277" y="1409700"/>
                  <a:pt x="5772152" y="1409700"/>
                </a:cubicBezTo>
                <a:lnTo>
                  <a:pt x="114298" y="1409700"/>
                </a:lnTo>
                <a:cubicBezTo>
                  <a:pt x="51173" y="1409700"/>
                  <a:pt x="0" y="1358527"/>
                  <a:pt x="0" y="1295402"/>
                </a:cubicBezTo>
                <a:lnTo>
                  <a:pt x="0" y="114298"/>
                </a:lnTo>
                <a:cubicBezTo>
                  <a:pt x="0" y="51173"/>
                  <a:pt x="51173" y="0"/>
                  <a:pt x="114298" y="0"/>
                </a:cubicBezTo>
                <a:close/>
              </a:path>
            </a:pathLst>
          </a:custGeom>
          <a:solidFill>
            <a:srgbClr val="F5F5F7"/>
          </a:solidFill>
          <a:ln/>
        </p:spPr>
      </p:sp>
      <p:sp>
        <p:nvSpPr>
          <p:cNvPr id="22" name="Shape 20"/>
          <p:cNvSpPr/>
          <p:nvPr/>
        </p:nvSpPr>
        <p:spPr>
          <a:xfrm>
            <a:off x="733425" y="4924425"/>
            <a:ext cx="457200" cy="457200"/>
          </a:xfrm>
          <a:custGeom>
            <a:avLst/>
            <a:gdLst/>
            <a:ahLst/>
            <a:cxnLst/>
            <a:rect l="l" t="t" r="r" b="b"/>
            <a:pathLst>
              <a:path w="457200" h="457200">
                <a:moveTo>
                  <a:pt x="114300" y="0"/>
                </a:moveTo>
                <a:lnTo>
                  <a:pt x="342900" y="0"/>
                </a:lnTo>
                <a:cubicBezTo>
                  <a:pt x="405984" y="0"/>
                  <a:pt x="457200" y="51216"/>
                  <a:pt x="457200" y="114300"/>
                </a:cubicBezTo>
                <a:lnTo>
                  <a:pt x="457200" y="342900"/>
                </a:lnTo>
                <a:cubicBezTo>
                  <a:pt x="457200" y="405984"/>
                  <a:pt x="405984" y="457200"/>
                  <a:pt x="342900" y="457200"/>
                </a:cubicBezTo>
                <a:lnTo>
                  <a:pt x="114300" y="457200"/>
                </a:lnTo>
                <a:cubicBezTo>
                  <a:pt x="51216" y="457200"/>
                  <a:pt x="0" y="405984"/>
                  <a:pt x="0" y="342900"/>
                </a:cubicBezTo>
                <a:lnTo>
                  <a:pt x="0" y="114300"/>
                </a:lnTo>
                <a:cubicBezTo>
                  <a:pt x="0" y="51216"/>
                  <a:pt x="51216" y="0"/>
                  <a:pt x="114300" y="0"/>
                </a:cubicBezTo>
                <a:close/>
              </a:path>
            </a:pathLst>
          </a:custGeom>
          <a:solidFill>
            <a:srgbClr val="1D1D1F"/>
          </a:solidFill>
          <a:ln/>
        </p:spPr>
      </p:sp>
      <p:sp>
        <p:nvSpPr>
          <p:cNvPr id="23" name="Text 21"/>
          <p:cNvSpPr/>
          <p:nvPr/>
        </p:nvSpPr>
        <p:spPr>
          <a:xfrm>
            <a:off x="828675" y="5057775"/>
            <a:ext cx="333375" cy="190500"/>
          </a:xfrm>
          <a:prstGeom prst="rect">
            <a:avLst/>
          </a:prstGeom>
          <a:noFill/>
          <a:ln/>
        </p:spPr>
        <p:txBody>
          <a:bodyPr wrap="square" lIns="0" tIns="0" rIns="0" bIns="0" rtlCol="0" anchor="ctr"/>
          <a:lstStyle/>
          <a:p>
            <a:pPr>
              <a:lnSpc>
                <a:spcPct val="120000"/>
              </a:lnSpc>
            </a:pPr>
            <a:r>
              <a:rPr lang="en-US" sz="1050" b="1" dirty="0">
                <a:solidFill>
                  <a:srgbClr val="FFFFFF"/>
                </a:solidFill>
                <a:latin typeface="MiSans" pitchFamily="34" charset="0"/>
                <a:ea typeface="MiSans" pitchFamily="34" charset="-122"/>
                <a:cs typeface="MiSans" pitchFamily="34" charset="-120"/>
              </a:rPr>
              <a:t>企业</a:t>
            </a:r>
            <a:endParaRPr lang="en-US" sz="1600" dirty="0"/>
          </a:p>
        </p:txBody>
      </p:sp>
      <p:sp>
        <p:nvSpPr>
          <p:cNvPr id="24" name="Text 22"/>
          <p:cNvSpPr/>
          <p:nvPr/>
        </p:nvSpPr>
        <p:spPr>
          <a:xfrm>
            <a:off x="1343025" y="4924425"/>
            <a:ext cx="5057775" cy="266700"/>
          </a:xfrm>
          <a:prstGeom prst="rect">
            <a:avLst/>
          </a:prstGeom>
          <a:noFill/>
          <a:ln/>
        </p:spPr>
        <p:txBody>
          <a:bodyPr wrap="square" lIns="0" tIns="0" rIns="0" bIns="0" rtlCol="0" anchor="ctr"/>
          <a:lstStyle/>
          <a:p>
            <a:pPr>
              <a:lnSpc>
                <a:spcPct val="130000"/>
              </a:lnSpc>
            </a:pPr>
            <a:r>
              <a:rPr lang="en-US" sz="1350" b="1" dirty="0">
                <a:solidFill>
                  <a:srgbClr val="1D1D1F"/>
                </a:solidFill>
                <a:latin typeface="MiSans" pitchFamily="34" charset="0"/>
                <a:ea typeface="MiSans" pitchFamily="34" charset="-122"/>
                <a:cs typeface="MiSans" pitchFamily="34" charset="-120"/>
              </a:rPr>
              <a:t>企业版（Enterprise）</a:t>
            </a:r>
            <a:endParaRPr lang="en-US" sz="1600" dirty="0"/>
          </a:p>
        </p:txBody>
      </p:sp>
      <p:sp>
        <p:nvSpPr>
          <p:cNvPr id="25" name="Text 23"/>
          <p:cNvSpPr/>
          <p:nvPr/>
        </p:nvSpPr>
        <p:spPr>
          <a:xfrm>
            <a:off x="1343025" y="5229225"/>
            <a:ext cx="5048250" cy="4572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针对 DAO 或 Web3 初创企业，提供批量薪酬税务预缴、符合国际审计准则的财务底稿</a:t>
            </a:r>
            <a:endParaRPr lang="en-US" sz="1600" dirty="0"/>
          </a:p>
        </p:txBody>
      </p:sp>
      <p:sp>
        <p:nvSpPr>
          <p:cNvPr id="26" name="Shape 24"/>
          <p:cNvSpPr/>
          <p:nvPr/>
        </p:nvSpPr>
        <p:spPr>
          <a:xfrm>
            <a:off x="1343025" y="5762625"/>
            <a:ext cx="628650" cy="266700"/>
          </a:xfrm>
          <a:custGeom>
            <a:avLst/>
            <a:gdLst/>
            <a:ahLst/>
            <a:cxnLst/>
            <a:rect l="l" t="t" r="r" b="b"/>
            <a:pathLst>
              <a:path w="628650" h="266700">
                <a:moveTo>
                  <a:pt x="133350" y="0"/>
                </a:moveTo>
                <a:lnTo>
                  <a:pt x="495300" y="0"/>
                </a:lnTo>
                <a:cubicBezTo>
                  <a:pt x="568898" y="0"/>
                  <a:pt x="628650" y="59752"/>
                  <a:pt x="628650" y="133350"/>
                </a:cubicBezTo>
                <a:lnTo>
                  <a:pt x="628650" y="133350"/>
                </a:lnTo>
                <a:cubicBezTo>
                  <a:pt x="628650" y="206948"/>
                  <a:pt x="568898" y="266700"/>
                  <a:pt x="495300" y="266700"/>
                </a:cubicBezTo>
                <a:lnTo>
                  <a:pt x="133350" y="266700"/>
                </a:lnTo>
                <a:cubicBezTo>
                  <a:pt x="59752" y="266700"/>
                  <a:pt x="0" y="206948"/>
                  <a:pt x="0" y="133350"/>
                </a:cubicBezTo>
                <a:lnTo>
                  <a:pt x="0" y="133350"/>
                </a:lnTo>
                <a:cubicBezTo>
                  <a:pt x="0" y="59752"/>
                  <a:pt x="59752" y="0"/>
                  <a:pt x="133350" y="0"/>
                </a:cubicBezTo>
                <a:close/>
              </a:path>
            </a:pathLst>
          </a:custGeom>
          <a:solidFill>
            <a:srgbClr val="1D1D1F">
              <a:alpha val="10196"/>
            </a:srgbClr>
          </a:solidFill>
          <a:ln/>
        </p:spPr>
      </p:sp>
      <p:sp>
        <p:nvSpPr>
          <p:cNvPr id="27" name="Text 25"/>
          <p:cNvSpPr/>
          <p:nvPr/>
        </p:nvSpPr>
        <p:spPr>
          <a:xfrm>
            <a:off x="1343025" y="5762625"/>
            <a:ext cx="695325" cy="266700"/>
          </a:xfrm>
          <a:prstGeom prst="rect">
            <a:avLst/>
          </a:prstGeom>
          <a:noFill/>
          <a:ln/>
        </p:spPr>
        <p:txBody>
          <a:bodyPr wrap="square" lIns="114300" tIns="38100" rIns="114300" bIns="38100" rtlCol="0" anchor="ctr"/>
          <a:lstStyle/>
          <a:p>
            <a:pPr>
              <a:lnSpc>
                <a:spcPct val="120000"/>
              </a:lnSpc>
            </a:pPr>
            <a:r>
              <a:rPr lang="en-US" sz="1050" dirty="0">
                <a:solidFill>
                  <a:srgbClr val="1D1D1F"/>
                </a:solidFill>
                <a:latin typeface="MiSans" pitchFamily="34" charset="0"/>
                <a:ea typeface="MiSans" pitchFamily="34" charset="-122"/>
                <a:cs typeface="MiSans" pitchFamily="34" charset="-120"/>
              </a:rPr>
              <a:t>定制化</a:t>
            </a:r>
            <a:endParaRPr lang="en-US" sz="1600" dirty="0"/>
          </a:p>
        </p:txBody>
      </p:sp>
      <p:sp>
        <p:nvSpPr>
          <p:cNvPr id="28" name="Shape 26"/>
          <p:cNvSpPr/>
          <p:nvPr/>
        </p:nvSpPr>
        <p:spPr>
          <a:xfrm>
            <a:off x="6858000" y="1257300"/>
            <a:ext cx="4953000" cy="3009900"/>
          </a:xfrm>
          <a:custGeom>
            <a:avLst/>
            <a:gdLst/>
            <a:ahLst/>
            <a:cxnLst/>
            <a:rect l="l" t="t" r="r" b="b"/>
            <a:pathLst>
              <a:path w="4953000" h="3009900">
                <a:moveTo>
                  <a:pt x="152391" y="0"/>
                </a:moveTo>
                <a:lnTo>
                  <a:pt x="4800609" y="0"/>
                </a:lnTo>
                <a:cubicBezTo>
                  <a:pt x="4884772" y="0"/>
                  <a:pt x="4953000" y="68228"/>
                  <a:pt x="4953000" y="152391"/>
                </a:cubicBezTo>
                <a:lnTo>
                  <a:pt x="4953000" y="2857509"/>
                </a:lnTo>
                <a:cubicBezTo>
                  <a:pt x="4953000" y="2941672"/>
                  <a:pt x="4884772" y="3009900"/>
                  <a:pt x="4800609" y="3009900"/>
                </a:cubicBezTo>
                <a:lnTo>
                  <a:pt x="152391" y="3009900"/>
                </a:lnTo>
                <a:cubicBezTo>
                  <a:pt x="68228" y="3009900"/>
                  <a:pt x="0" y="2941672"/>
                  <a:pt x="0" y="2857509"/>
                </a:cubicBezTo>
                <a:lnTo>
                  <a:pt x="0" y="152391"/>
                </a:lnTo>
                <a:cubicBezTo>
                  <a:pt x="0" y="68284"/>
                  <a:pt x="68284" y="0"/>
                  <a:pt x="152391" y="0"/>
                </a:cubicBezTo>
                <a:close/>
              </a:path>
            </a:pathLst>
          </a:custGeom>
          <a:solidFill>
            <a:srgbClr val="1D1D1F"/>
          </a:solidFill>
          <a:ln/>
        </p:spPr>
      </p:sp>
      <p:sp>
        <p:nvSpPr>
          <p:cNvPr id="29" name="Shape 27"/>
          <p:cNvSpPr/>
          <p:nvPr/>
        </p:nvSpPr>
        <p:spPr>
          <a:xfrm>
            <a:off x="7062788" y="1485900"/>
            <a:ext cx="257175" cy="228600"/>
          </a:xfrm>
          <a:custGeom>
            <a:avLst/>
            <a:gdLst/>
            <a:ahLst/>
            <a:cxnLst/>
            <a:rect l="l" t="t" r="r" b="b"/>
            <a:pathLst>
              <a:path w="257175" h="228600">
                <a:moveTo>
                  <a:pt x="120060" y="38040"/>
                </a:moveTo>
                <a:lnTo>
                  <a:pt x="68000" y="95905"/>
                </a:lnTo>
                <a:cubicBezTo>
                  <a:pt x="65946" y="98182"/>
                  <a:pt x="66035" y="101709"/>
                  <a:pt x="68223" y="103897"/>
                </a:cubicBezTo>
                <a:cubicBezTo>
                  <a:pt x="81841" y="117515"/>
                  <a:pt x="103942" y="117515"/>
                  <a:pt x="117559" y="103897"/>
                </a:cubicBezTo>
                <a:lnTo>
                  <a:pt x="131758" y="89699"/>
                </a:lnTo>
                <a:cubicBezTo>
                  <a:pt x="133633" y="87823"/>
                  <a:pt x="135999" y="86797"/>
                  <a:pt x="138410" y="86618"/>
                </a:cubicBezTo>
                <a:cubicBezTo>
                  <a:pt x="141446" y="86350"/>
                  <a:pt x="144572" y="87377"/>
                  <a:pt x="146893" y="89699"/>
                </a:cubicBezTo>
                <a:lnTo>
                  <a:pt x="225743" y="167878"/>
                </a:lnTo>
                <a:lnTo>
                  <a:pt x="257175" y="142875"/>
                </a:lnTo>
                <a:lnTo>
                  <a:pt x="257175" y="14288"/>
                </a:lnTo>
                <a:lnTo>
                  <a:pt x="207169" y="42863"/>
                </a:lnTo>
                <a:lnTo>
                  <a:pt x="196542" y="35763"/>
                </a:lnTo>
                <a:cubicBezTo>
                  <a:pt x="189488" y="31075"/>
                  <a:pt x="181228" y="28575"/>
                  <a:pt x="172745" y="28575"/>
                </a:cubicBezTo>
                <a:lnTo>
                  <a:pt x="141312" y="28575"/>
                </a:lnTo>
                <a:cubicBezTo>
                  <a:pt x="140821" y="28575"/>
                  <a:pt x="140285" y="28575"/>
                  <a:pt x="139794" y="28620"/>
                </a:cubicBezTo>
                <a:cubicBezTo>
                  <a:pt x="132249" y="29021"/>
                  <a:pt x="125150" y="32415"/>
                  <a:pt x="120060" y="38040"/>
                </a:cubicBezTo>
                <a:close/>
                <a:moveTo>
                  <a:pt x="52060" y="81573"/>
                </a:moveTo>
                <a:lnTo>
                  <a:pt x="99745" y="28575"/>
                </a:lnTo>
                <a:lnTo>
                  <a:pt x="82064" y="28575"/>
                </a:lnTo>
                <a:cubicBezTo>
                  <a:pt x="70678" y="28575"/>
                  <a:pt x="59784" y="33084"/>
                  <a:pt x="51748" y="41121"/>
                </a:cubicBezTo>
                <a:lnTo>
                  <a:pt x="50006" y="42863"/>
                </a:lnTo>
                <a:lnTo>
                  <a:pt x="0" y="14288"/>
                </a:lnTo>
                <a:lnTo>
                  <a:pt x="0" y="142875"/>
                </a:lnTo>
                <a:lnTo>
                  <a:pt x="69830" y="201052"/>
                </a:lnTo>
                <a:cubicBezTo>
                  <a:pt x="80099" y="209624"/>
                  <a:pt x="93047" y="214313"/>
                  <a:pt x="106397" y="214313"/>
                </a:cubicBezTo>
                <a:lnTo>
                  <a:pt x="113407" y="214313"/>
                </a:lnTo>
                <a:lnTo>
                  <a:pt x="110282" y="211187"/>
                </a:lnTo>
                <a:cubicBezTo>
                  <a:pt x="106085" y="206990"/>
                  <a:pt x="106085" y="200204"/>
                  <a:pt x="110282" y="196051"/>
                </a:cubicBezTo>
                <a:cubicBezTo>
                  <a:pt x="114479" y="191899"/>
                  <a:pt x="121265" y="191854"/>
                  <a:pt x="125417" y="196051"/>
                </a:cubicBezTo>
                <a:lnTo>
                  <a:pt x="143723" y="214357"/>
                </a:lnTo>
                <a:lnTo>
                  <a:pt x="147742" y="214357"/>
                </a:lnTo>
                <a:cubicBezTo>
                  <a:pt x="156270" y="214357"/>
                  <a:pt x="164619" y="212437"/>
                  <a:pt x="172209" y="208865"/>
                </a:cubicBezTo>
                <a:lnTo>
                  <a:pt x="160288" y="196900"/>
                </a:lnTo>
                <a:cubicBezTo>
                  <a:pt x="156091" y="192703"/>
                  <a:pt x="156091" y="185916"/>
                  <a:pt x="160288" y="181764"/>
                </a:cubicBezTo>
                <a:cubicBezTo>
                  <a:pt x="164485" y="177611"/>
                  <a:pt x="171271" y="177567"/>
                  <a:pt x="175424" y="181764"/>
                </a:cubicBezTo>
                <a:lnTo>
                  <a:pt x="189711" y="196051"/>
                </a:lnTo>
                <a:lnTo>
                  <a:pt x="197525" y="188238"/>
                </a:lnTo>
                <a:cubicBezTo>
                  <a:pt x="201498" y="184264"/>
                  <a:pt x="202659" y="178504"/>
                  <a:pt x="200918" y="173459"/>
                </a:cubicBezTo>
                <a:lnTo>
                  <a:pt x="139348" y="112380"/>
                </a:lnTo>
                <a:lnTo>
                  <a:pt x="132695" y="119033"/>
                </a:lnTo>
                <a:cubicBezTo>
                  <a:pt x="110683" y="141044"/>
                  <a:pt x="75054" y="141044"/>
                  <a:pt x="53042" y="119033"/>
                </a:cubicBezTo>
                <a:cubicBezTo>
                  <a:pt x="42773" y="108764"/>
                  <a:pt x="42371" y="92288"/>
                  <a:pt x="52060" y="81528"/>
                </a:cubicBezTo>
                <a:close/>
              </a:path>
            </a:pathLst>
          </a:custGeom>
          <a:solidFill>
            <a:srgbClr val="0071E3"/>
          </a:solidFill>
          <a:ln/>
        </p:spPr>
      </p:sp>
      <p:sp>
        <p:nvSpPr>
          <p:cNvPr id="30" name="Text 28"/>
          <p:cNvSpPr/>
          <p:nvPr/>
        </p:nvSpPr>
        <p:spPr>
          <a:xfrm>
            <a:off x="7334250" y="1447800"/>
            <a:ext cx="4400550" cy="304800"/>
          </a:xfrm>
          <a:prstGeom prst="rect">
            <a:avLst/>
          </a:prstGeom>
          <a:noFill/>
          <a:ln/>
        </p:spPr>
        <p:txBody>
          <a:bodyPr wrap="square" lIns="0" tIns="0" rIns="0" bIns="0" rtlCol="0" anchor="ctr"/>
          <a:lstStyle/>
          <a:p>
            <a:pPr>
              <a:lnSpc>
                <a:spcPct val="110000"/>
              </a:lnSpc>
            </a:pPr>
            <a:r>
              <a:rPr lang="en-US" sz="1800" b="1" dirty="0">
                <a:solidFill>
                  <a:srgbClr val="F5F5F7"/>
                </a:solidFill>
                <a:latin typeface="MiSans" pitchFamily="34" charset="0"/>
                <a:ea typeface="MiSans" pitchFamily="34" charset="-122"/>
                <a:cs typeface="MiSans" pitchFamily="34" charset="-120"/>
              </a:rPr>
              <a:t>合规伙伴生态</a:t>
            </a:r>
            <a:endParaRPr lang="en-US" sz="1600" dirty="0"/>
          </a:p>
        </p:txBody>
      </p:sp>
      <p:sp>
        <p:nvSpPr>
          <p:cNvPr id="31" name="Shape 29"/>
          <p:cNvSpPr/>
          <p:nvPr/>
        </p:nvSpPr>
        <p:spPr>
          <a:xfrm>
            <a:off x="7048500" y="1924050"/>
            <a:ext cx="4572000" cy="1104900"/>
          </a:xfrm>
          <a:custGeom>
            <a:avLst/>
            <a:gdLst/>
            <a:ahLst/>
            <a:cxnLst/>
            <a:rect l="l" t="t" r="r" b="b"/>
            <a:pathLst>
              <a:path w="4572000" h="1104900">
                <a:moveTo>
                  <a:pt x="114302" y="0"/>
                </a:moveTo>
                <a:lnTo>
                  <a:pt x="4457698" y="0"/>
                </a:lnTo>
                <a:cubicBezTo>
                  <a:pt x="4520825" y="0"/>
                  <a:pt x="4572000" y="51175"/>
                  <a:pt x="4572000" y="114302"/>
                </a:cubicBezTo>
                <a:lnTo>
                  <a:pt x="4572000" y="990598"/>
                </a:lnTo>
                <a:cubicBezTo>
                  <a:pt x="4572000" y="1053725"/>
                  <a:pt x="4520825" y="1104900"/>
                  <a:pt x="4457698" y="1104900"/>
                </a:cubicBezTo>
                <a:lnTo>
                  <a:pt x="114302" y="1104900"/>
                </a:lnTo>
                <a:cubicBezTo>
                  <a:pt x="51175" y="1104900"/>
                  <a:pt x="0" y="1053725"/>
                  <a:pt x="0" y="990598"/>
                </a:cubicBezTo>
                <a:lnTo>
                  <a:pt x="0" y="114302"/>
                </a:lnTo>
                <a:cubicBezTo>
                  <a:pt x="0" y="51217"/>
                  <a:pt x="51217" y="0"/>
                  <a:pt x="114302" y="0"/>
                </a:cubicBezTo>
                <a:close/>
              </a:path>
            </a:pathLst>
          </a:custGeom>
          <a:solidFill>
            <a:srgbClr val="F5F5F7">
              <a:alpha val="10196"/>
            </a:srgbClr>
          </a:solidFill>
          <a:ln/>
        </p:spPr>
      </p:sp>
      <p:sp>
        <p:nvSpPr>
          <p:cNvPr id="32" name="Text 30"/>
          <p:cNvSpPr/>
          <p:nvPr/>
        </p:nvSpPr>
        <p:spPr>
          <a:xfrm>
            <a:off x="7200900" y="2076450"/>
            <a:ext cx="4352925" cy="266700"/>
          </a:xfrm>
          <a:prstGeom prst="rect">
            <a:avLst/>
          </a:prstGeom>
          <a:noFill/>
          <a:ln/>
        </p:spPr>
        <p:txBody>
          <a:bodyPr wrap="square" lIns="0" tIns="0" rIns="0" bIns="0" rtlCol="0" anchor="ctr"/>
          <a:lstStyle/>
          <a:p>
            <a:pPr>
              <a:lnSpc>
                <a:spcPct val="130000"/>
              </a:lnSpc>
            </a:pPr>
            <a:r>
              <a:rPr lang="en-US" sz="1350" b="1" dirty="0">
                <a:solidFill>
                  <a:srgbClr val="F5F5F7"/>
                </a:solidFill>
                <a:latin typeface="MiSans" pitchFamily="34" charset="0"/>
                <a:ea typeface="MiSans" pitchFamily="34" charset="-122"/>
                <a:cs typeface="MiSans" pitchFamily="34" charset="-120"/>
              </a:rPr>
              <a:t>信托/律所合作</a:t>
            </a:r>
            <a:endParaRPr lang="en-US" sz="1600" dirty="0"/>
          </a:p>
        </p:txBody>
      </p:sp>
      <p:sp>
        <p:nvSpPr>
          <p:cNvPr id="33" name="Text 31"/>
          <p:cNvSpPr/>
          <p:nvPr/>
        </p:nvSpPr>
        <p:spPr>
          <a:xfrm>
            <a:off x="7200900" y="2419350"/>
            <a:ext cx="4343400" cy="457200"/>
          </a:xfrm>
          <a:prstGeom prst="rect">
            <a:avLst/>
          </a:prstGeom>
          <a:noFill/>
          <a:ln/>
        </p:spPr>
        <p:txBody>
          <a:bodyPr wrap="square" lIns="0" tIns="0" rIns="0" bIns="0" rtlCol="0" anchor="ctr"/>
          <a:lstStyle/>
          <a:p>
            <a:pPr>
              <a:lnSpc>
                <a:spcPct val="130000"/>
              </a:lnSpc>
            </a:pPr>
            <a:r>
              <a:rPr lang="en-US" sz="1200" dirty="0">
                <a:solidFill>
                  <a:srgbClr val="F5F5F7">
                    <a:alpha val="80000"/>
                  </a:srgbClr>
                </a:solidFill>
                <a:latin typeface="MiSans" pitchFamily="34" charset="0"/>
                <a:ea typeface="MiSans" pitchFamily="34" charset="-122"/>
                <a:cs typeface="MiSans" pitchFamily="34" charset="-120"/>
              </a:rPr>
              <a:t>对于不接受稳定币结算的地区，与合规信托或律所合作，由其完成法币结汇并代缴纳</a:t>
            </a:r>
            <a:endParaRPr lang="en-US" sz="1600" dirty="0"/>
          </a:p>
        </p:txBody>
      </p:sp>
      <p:sp>
        <p:nvSpPr>
          <p:cNvPr id="34" name="Shape 32"/>
          <p:cNvSpPr/>
          <p:nvPr/>
        </p:nvSpPr>
        <p:spPr>
          <a:xfrm>
            <a:off x="7048500" y="3181350"/>
            <a:ext cx="4572000" cy="876300"/>
          </a:xfrm>
          <a:custGeom>
            <a:avLst/>
            <a:gdLst/>
            <a:ahLst/>
            <a:cxnLst/>
            <a:rect l="l" t="t" r="r" b="b"/>
            <a:pathLst>
              <a:path w="4572000" h="876300">
                <a:moveTo>
                  <a:pt x="114296" y="0"/>
                </a:moveTo>
                <a:lnTo>
                  <a:pt x="4457704" y="0"/>
                </a:lnTo>
                <a:cubicBezTo>
                  <a:pt x="4520828" y="0"/>
                  <a:pt x="4572000" y="51172"/>
                  <a:pt x="4572000" y="114296"/>
                </a:cubicBezTo>
                <a:lnTo>
                  <a:pt x="4572000" y="762004"/>
                </a:lnTo>
                <a:cubicBezTo>
                  <a:pt x="4572000" y="825128"/>
                  <a:pt x="4520828" y="876300"/>
                  <a:pt x="4457704" y="876300"/>
                </a:cubicBezTo>
                <a:lnTo>
                  <a:pt x="114296" y="876300"/>
                </a:lnTo>
                <a:cubicBezTo>
                  <a:pt x="51172" y="876300"/>
                  <a:pt x="0" y="825128"/>
                  <a:pt x="0" y="762004"/>
                </a:cubicBezTo>
                <a:lnTo>
                  <a:pt x="0" y="114296"/>
                </a:lnTo>
                <a:cubicBezTo>
                  <a:pt x="0" y="51172"/>
                  <a:pt x="51172" y="0"/>
                  <a:pt x="114296" y="0"/>
                </a:cubicBezTo>
                <a:close/>
              </a:path>
            </a:pathLst>
          </a:custGeom>
          <a:solidFill>
            <a:srgbClr val="F5F5F7">
              <a:alpha val="10196"/>
            </a:srgbClr>
          </a:solidFill>
          <a:ln/>
        </p:spPr>
      </p:sp>
      <p:sp>
        <p:nvSpPr>
          <p:cNvPr id="35" name="Text 33"/>
          <p:cNvSpPr/>
          <p:nvPr/>
        </p:nvSpPr>
        <p:spPr>
          <a:xfrm>
            <a:off x="7200900" y="3333750"/>
            <a:ext cx="4352925" cy="266700"/>
          </a:xfrm>
          <a:prstGeom prst="rect">
            <a:avLst/>
          </a:prstGeom>
          <a:noFill/>
          <a:ln/>
        </p:spPr>
        <p:txBody>
          <a:bodyPr wrap="square" lIns="0" tIns="0" rIns="0" bIns="0" rtlCol="0" anchor="ctr"/>
          <a:lstStyle/>
          <a:p>
            <a:pPr>
              <a:lnSpc>
                <a:spcPct val="130000"/>
              </a:lnSpc>
            </a:pPr>
            <a:r>
              <a:rPr lang="en-US" sz="1350" b="1" dirty="0">
                <a:solidFill>
                  <a:srgbClr val="F5F5F7"/>
                </a:solidFill>
                <a:latin typeface="MiSans" pitchFamily="34" charset="0"/>
                <a:ea typeface="MiSans" pitchFamily="34" charset="-122"/>
                <a:cs typeface="MiSans" pitchFamily="34" charset="-120"/>
              </a:rPr>
              <a:t>会计师事务所合作</a:t>
            </a:r>
            <a:endParaRPr lang="en-US" sz="1600" dirty="0"/>
          </a:p>
        </p:txBody>
      </p:sp>
      <p:sp>
        <p:nvSpPr>
          <p:cNvPr id="36" name="Text 34"/>
          <p:cNvSpPr/>
          <p:nvPr/>
        </p:nvSpPr>
        <p:spPr>
          <a:xfrm>
            <a:off x="7200900" y="3676650"/>
            <a:ext cx="4343400" cy="228600"/>
          </a:xfrm>
          <a:prstGeom prst="rect">
            <a:avLst/>
          </a:prstGeom>
          <a:noFill/>
          <a:ln/>
        </p:spPr>
        <p:txBody>
          <a:bodyPr wrap="square" lIns="0" tIns="0" rIns="0" bIns="0" rtlCol="0" anchor="ctr"/>
          <a:lstStyle/>
          <a:p>
            <a:pPr>
              <a:lnSpc>
                <a:spcPct val="130000"/>
              </a:lnSpc>
            </a:pPr>
            <a:r>
              <a:rPr lang="en-US" sz="1200" dirty="0">
                <a:solidFill>
                  <a:srgbClr val="F5F5F7">
                    <a:alpha val="80000"/>
                  </a:srgbClr>
                </a:solidFill>
                <a:latin typeface="MiSans" pitchFamily="34" charset="0"/>
                <a:ea typeface="MiSans" pitchFamily="34" charset="-122"/>
                <a:cs typeface="MiSans" pitchFamily="34" charset="-120"/>
              </a:rPr>
              <a:t>定期更新税款计算逻辑，对 KiteTax Pal 数据进行审计验证</a:t>
            </a:r>
            <a:endParaRPr lang="en-US" sz="1600" dirty="0"/>
          </a:p>
        </p:txBody>
      </p:sp>
      <p:sp>
        <p:nvSpPr>
          <p:cNvPr id="37" name="Shape 35"/>
          <p:cNvSpPr/>
          <p:nvPr/>
        </p:nvSpPr>
        <p:spPr>
          <a:xfrm>
            <a:off x="6862763" y="4424363"/>
            <a:ext cx="4943475" cy="1952625"/>
          </a:xfrm>
          <a:custGeom>
            <a:avLst/>
            <a:gdLst/>
            <a:ahLst/>
            <a:cxnLst/>
            <a:rect l="l" t="t" r="r" b="b"/>
            <a:pathLst>
              <a:path w="4943475" h="1952625">
                <a:moveTo>
                  <a:pt x="152402" y="0"/>
                </a:moveTo>
                <a:lnTo>
                  <a:pt x="4791073" y="0"/>
                </a:lnTo>
                <a:cubicBezTo>
                  <a:pt x="4875242" y="0"/>
                  <a:pt x="4943475" y="68233"/>
                  <a:pt x="4943475" y="152402"/>
                </a:cubicBezTo>
                <a:lnTo>
                  <a:pt x="4943475" y="1800223"/>
                </a:lnTo>
                <a:cubicBezTo>
                  <a:pt x="4943475" y="1884392"/>
                  <a:pt x="4875242" y="1952625"/>
                  <a:pt x="4791073" y="1952625"/>
                </a:cubicBezTo>
                <a:lnTo>
                  <a:pt x="152402" y="1952625"/>
                </a:lnTo>
                <a:cubicBezTo>
                  <a:pt x="68233" y="1952625"/>
                  <a:pt x="0" y="1884392"/>
                  <a:pt x="0" y="1800223"/>
                </a:cubicBezTo>
                <a:lnTo>
                  <a:pt x="0" y="152402"/>
                </a:lnTo>
                <a:cubicBezTo>
                  <a:pt x="0" y="68289"/>
                  <a:pt x="68289" y="0"/>
                  <a:pt x="152402" y="0"/>
                </a:cubicBezTo>
                <a:close/>
              </a:path>
            </a:pathLst>
          </a:custGeom>
          <a:solidFill>
            <a:srgbClr val="FFFFFF"/>
          </a:solidFill>
          <a:ln w="12700">
            <a:solidFill>
              <a:srgbClr val="E8E8ED"/>
            </a:solidFill>
            <a:prstDash val="solid"/>
          </a:ln>
          <a:effectLst>
            <a:outerShdw sx="100000" sy="100000" kx="0" ky="0" algn="bl" rotWithShape="0" blurRad="28575" dist="9525" dir="5400000">
              <a:srgbClr val="000000">
                <a:alpha val="10196"/>
              </a:srgbClr>
            </a:outerShdw>
          </a:effectLst>
        </p:spPr>
      </p:sp>
      <p:sp>
        <p:nvSpPr>
          <p:cNvPr id="38" name="Shape 36"/>
          <p:cNvSpPr/>
          <p:nvPr/>
        </p:nvSpPr>
        <p:spPr>
          <a:xfrm>
            <a:off x="7086600" y="4657725"/>
            <a:ext cx="228600" cy="228600"/>
          </a:xfrm>
          <a:custGeom>
            <a:avLst/>
            <a:gdLst/>
            <a:ahLst/>
            <a:cxnLst/>
            <a:rect l="l" t="t" r="r" b="b"/>
            <a:pathLst>
              <a:path w="228600" h="228600">
                <a:moveTo>
                  <a:pt x="57150" y="142875"/>
                </a:moveTo>
                <a:lnTo>
                  <a:pt x="10939" y="142875"/>
                </a:lnTo>
                <a:cubicBezTo>
                  <a:pt x="-179" y="142875"/>
                  <a:pt x="-7010" y="130775"/>
                  <a:pt x="-1295" y="121221"/>
                </a:cubicBezTo>
                <a:lnTo>
                  <a:pt x="22324" y="81841"/>
                </a:lnTo>
                <a:cubicBezTo>
                  <a:pt x="26209" y="75367"/>
                  <a:pt x="33174" y="71438"/>
                  <a:pt x="40719" y="71438"/>
                </a:cubicBezTo>
                <a:lnTo>
                  <a:pt x="83135" y="71438"/>
                </a:lnTo>
                <a:cubicBezTo>
                  <a:pt x="117113" y="13886"/>
                  <a:pt x="167789" y="10984"/>
                  <a:pt x="201677" y="15939"/>
                </a:cubicBezTo>
                <a:cubicBezTo>
                  <a:pt x="207392" y="16788"/>
                  <a:pt x="211857" y="21253"/>
                  <a:pt x="212661" y="26923"/>
                </a:cubicBezTo>
                <a:cubicBezTo>
                  <a:pt x="217616" y="60811"/>
                  <a:pt x="214714" y="111487"/>
                  <a:pt x="157163" y="145465"/>
                </a:cubicBezTo>
                <a:lnTo>
                  <a:pt x="157163" y="187881"/>
                </a:lnTo>
                <a:cubicBezTo>
                  <a:pt x="157163" y="195426"/>
                  <a:pt x="153233" y="202391"/>
                  <a:pt x="146759" y="206276"/>
                </a:cubicBezTo>
                <a:lnTo>
                  <a:pt x="107379" y="229895"/>
                </a:lnTo>
                <a:cubicBezTo>
                  <a:pt x="97869" y="235610"/>
                  <a:pt x="85725" y="228734"/>
                  <a:pt x="85725" y="217661"/>
                </a:cubicBezTo>
                <a:lnTo>
                  <a:pt x="85725" y="171450"/>
                </a:lnTo>
                <a:cubicBezTo>
                  <a:pt x="85725" y="155689"/>
                  <a:pt x="72911" y="142875"/>
                  <a:pt x="57150" y="142875"/>
                </a:cubicBezTo>
                <a:lnTo>
                  <a:pt x="57105" y="142875"/>
                </a:lnTo>
                <a:close/>
                <a:moveTo>
                  <a:pt x="178594" y="71438"/>
                </a:moveTo>
                <a:cubicBezTo>
                  <a:pt x="178594" y="59609"/>
                  <a:pt x="168991" y="50006"/>
                  <a:pt x="157163" y="50006"/>
                </a:cubicBezTo>
                <a:cubicBezTo>
                  <a:pt x="145334" y="50006"/>
                  <a:pt x="135731" y="59609"/>
                  <a:pt x="135731" y="71438"/>
                </a:cubicBezTo>
                <a:cubicBezTo>
                  <a:pt x="135731" y="83266"/>
                  <a:pt x="145334" y="92869"/>
                  <a:pt x="157163" y="92869"/>
                </a:cubicBezTo>
                <a:cubicBezTo>
                  <a:pt x="168991" y="92869"/>
                  <a:pt x="178594" y="83266"/>
                  <a:pt x="178594" y="71438"/>
                </a:cubicBezTo>
                <a:close/>
              </a:path>
            </a:pathLst>
          </a:custGeom>
          <a:solidFill>
            <a:srgbClr val="0071E3"/>
          </a:solidFill>
          <a:ln/>
        </p:spPr>
      </p:sp>
      <p:sp>
        <p:nvSpPr>
          <p:cNvPr id="39" name="Text 37"/>
          <p:cNvSpPr/>
          <p:nvPr/>
        </p:nvSpPr>
        <p:spPr>
          <a:xfrm>
            <a:off x="7343775" y="4619625"/>
            <a:ext cx="4381500" cy="304800"/>
          </a:xfrm>
          <a:prstGeom prst="rect">
            <a:avLst/>
          </a:prstGeom>
          <a:noFill/>
          <a:ln/>
        </p:spPr>
        <p:txBody>
          <a:bodyPr wrap="square" lIns="0" tIns="0" rIns="0" bIns="0" rtlCol="0" anchor="ctr"/>
          <a:lstStyle/>
          <a:p>
            <a:pPr>
              <a:lnSpc>
                <a:spcPct val="110000"/>
              </a:lnSpc>
            </a:pPr>
            <a:r>
              <a:rPr lang="en-US" sz="1800" b="1" dirty="0">
                <a:solidFill>
                  <a:srgbClr val="1D1D1F"/>
                </a:solidFill>
                <a:latin typeface="MiSans" pitchFamily="34" charset="0"/>
                <a:ea typeface="MiSans" pitchFamily="34" charset="-122"/>
                <a:cs typeface="MiSans" pitchFamily="34" charset="-120"/>
              </a:rPr>
              <a:t>获客增长策略</a:t>
            </a:r>
            <a:endParaRPr lang="en-US" sz="1600" dirty="0"/>
          </a:p>
        </p:txBody>
      </p:sp>
      <p:sp>
        <p:nvSpPr>
          <p:cNvPr id="40" name="Shape 38"/>
          <p:cNvSpPr/>
          <p:nvPr/>
        </p:nvSpPr>
        <p:spPr>
          <a:xfrm>
            <a:off x="7058025" y="507682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71E3">
              <a:alpha val="10196"/>
            </a:srgbClr>
          </a:solidFill>
          <a:ln/>
        </p:spPr>
      </p:sp>
      <p:sp>
        <p:nvSpPr>
          <p:cNvPr id="41" name="Shape 39"/>
          <p:cNvSpPr/>
          <p:nvPr/>
        </p:nvSpPr>
        <p:spPr>
          <a:xfrm>
            <a:off x="7134225" y="5153025"/>
            <a:ext cx="152400" cy="152400"/>
          </a:xfrm>
          <a:custGeom>
            <a:avLst/>
            <a:gdLst/>
            <a:ahLst/>
            <a:cxnLst/>
            <a:rect l="l" t="t" r="r" b="b"/>
            <a:pathLst>
              <a:path w="152400" h="152400">
                <a:moveTo>
                  <a:pt x="137279" y="5626"/>
                </a:moveTo>
                <a:cubicBezTo>
                  <a:pt x="140702" y="7144"/>
                  <a:pt x="142875" y="10537"/>
                  <a:pt x="142875" y="14288"/>
                </a:cubicBezTo>
                <a:lnTo>
                  <a:pt x="142875" y="138113"/>
                </a:lnTo>
                <a:cubicBezTo>
                  <a:pt x="142875" y="141863"/>
                  <a:pt x="140702" y="145256"/>
                  <a:pt x="137279" y="146774"/>
                </a:cubicBezTo>
                <a:cubicBezTo>
                  <a:pt x="133856" y="148292"/>
                  <a:pt x="129897" y="147727"/>
                  <a:pt x="127069" y="145256"/>
                </a:cubicBezTo>
                <a:lnTo>
                  <a:pt x="113199" y="133142"/>
                </a:lnTo>
                <a:cubicBezTo>
                  <a:pt x="100221" y="121801"/>
                  <a:pt x="83820" y="115193"/>
                  <a:pt x="66645" y="114389"/>
                </a:cubicBezTo>
                <a:lnTo>
                  <a:pt x="66645" y="142875"/>
                </a:lnTo>
                <a:cubicBezTo>
                  <a:pt x="66645" y="148144"/>
                  <a:pt x="62389" y="152400"/>
                  <a:pt x="57120" y="152400"/>
                </a:cubicBezTo>
                <a:lnTo>
                  <a:pt x="47595" y="152400"/>
                </a:lnTo>
                <a:cubicBezTo>
                  <a:pt x="42327" y="152400"/>
                  <a:pt x="38070" y="148144"/>
                  <a:pt x="38070" y="142875"/>
                </a:cubicBezTo>
                <a:lnTo>
                  <a:pt x="38070" y="114300"/>
                </a:lnTo>
                <a:cubicBezTo>
                  <a:pt x="17056" y="114300"/>
                  <a:pt x="0" y="97244"/>
                  <a:pt x="0" y="76200"/>
                </a:cubicBezTo>
                <a:cubicBezTo>
                  <a:pt x="0" y="55156"/>
                  <a:pt x="17056" y="38100"/>
                  <a:pt x="38100" y="38100"/>
                </a:cubicBezTo>
                <a:lnTo>
                  <a:pt x="63252" y="38100"/>
                </a:lnTo>
                <a:cubicBezTo>
                  <a:pt x="81647" y="38040"/>
                  <a:pt x="99387" y="31343"/>
                  <a:pt x="113228" y="19258"/>
                </a:cubicBezTo>
                <a:lnTo>
                  <a:pt x="127099" y="7144"/>
                </a:lnTo>
                <a:cubicBezTo>
                  <a:pt x="129897" y="4673"/>
                  <a:pt x="133916" y="4108"/>
                  <a:pt x="137309" y="5626"/>
                </a:cubicBezTo>
                <a:close/>
                <a:moveTo>
                  <a:pt x="66675" y="95250"/>
                </a:moveTo>
                <a:lnTo>
                  <a:pt x="66675" y="95310"/>
                </a:lnTo>
                <a:cubicBezTo>
                  <a:pt x="87600" y="96113"/>
                  <a:pt x="107692" y="103793"/>
                  <a:pt x="123825" y="117157"/>
                </a:cubicBezTo>
                <a:lnTo>
                  <a:pt x="123825" y="35213"/>
                </a:lnTo>
                <a:cubicBezTo>
                  <a:pt x="107692" y="48578"/>
                  <a:pt x="87600" y="56257"/>
                  <a:pt x="66675" y="57061"/>
                </a:cubicBezTo>
                <a:lnTo>
                  <a:pt x="66675" y="95250"/>
                </a:lnTo>
                <a:close/>
              </a:path>
            </a:pathLst>
          </a:custGeom>
          <a:solidFill>
            <a:srgbClr val="0071E3"/>
          </a:solidFill>
          <a:ln/>
        </p:spPr>
      </p:sp>
      <p:sp>
        <p:nvSpPr>
          <p:cNvPr id="42" name="Text 40"/>
          <p:cNvSpPr/>
          <p:nvPr/>
        </p:nvSpPr>
        <p:spPr>
          <a:xfrm>
            <a:off x="7477125" y="5076825"/>
            <a:ext cx="3752850" cy="228600"/>
          </a:xfrm>
          <a:prstGeom prst="rect">
            <a:avLst/>
          </a:prstGeom>
          <a:noFill/>
          <a:ln/>
        </p:spPr>
        <p:txBody>
          <a:bodyPr wrap="square" lIns="0" tIns="0" rIns="0" bIns="0" rtlCol="0" anchor="ctr"/>
          <a:lstStyle/>
          <a:p>
            <a:pPr>
              <a:lnSpc>
                <a:spcPct val="130000"/>
              </a:lnSpc>
            </a:pPr>
            <a:r>
              <a:rPr lang="en-US" sz="1200" b="1" dirty="0">
                <a:solidFill>
                  <a:srgbClr val="1D1D1F"/>
                </a:solidFill>
                <a:latin typeface="MiSans" pitchFamily="34" charset="0"/>
                <a:ea typeface="MiSans" pitchFamily="34" charset="-122"/>
                <a:cs typeface="MiSans" pitchFamily="34" charset="-120"/>
              </a:rPr>
              <a:t>监管节点营销</a:t>
            </a:r>
            <a:endParaRPr lang="en-US" sz="1600" dirty="0"/>
          </a:p>
        </p:txBody>
      </p:sp>
      <p:sp>
        <p:nvSpPr>
          <p:cNvPr id="43" name="Text 41"/>
          <p:cNvSpPr/>
          <p:nvPr/>
        </p:nvSpPr>
        <p:spPr>
          <a:xfrm>
            <a:off x="7477125" y="5343525"/>
            <a:ext cx="375285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利用 CARF 生效、纳税申报季等关键节点进行精准营销</a:t>
            </a:r>
            <a:endParaRPr lang="en-US" sz="1600" dirty="0"/>
          </a:p>
        </p:txBody>
      </p:sp>
      <p:sp>
        <p:nvSpPr>
          <p:cNvPr id="44" name="Shape 42"/>
          <p:cNvSpPr/>
          <p:nvPr/>
        </p:nvSpPr>
        <p:spPr>
          <a:xfrm>
            <a:off x="7058025" y="568642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71E3">
              <a:alpha val="10196"/>
            </a:srgbClr>
          </a:solidFill>
          <a:ln/>
        </p:spPr>
      </p:sp>
      <p:sp>
        <p:nvSpPr>
          <p:cNvPr id="45" name="Shape 43"/>
          <p:cNvSpPr/>
          <p:nvPr/>
        </p:nvSpPr>
        <p:spPr>
          <a:xfrm>
            <a:off x="7124700" y="5762625"/>
            <a:ext cx="171450" cy="152400"/>
          </a:xfrm>
          <a:custGeom>
            <a:avLst/>
            <a:gdLst/>
            <a:ahLst/>
            <a:cxnLst/>
            <a:rect l="l" t="t" r="r" b="b"/>
            <a:pathLst>
              <a:path w="171450" h="152400">
                <a:moveTo>
                  <a:pt x="92125" y="-5626"/>
                </a:moveTo>
                <a:cubicBezTo>
                  <a:pt x="90904" y="-8007"/>
                  <a:pt x="88434" y="-9525"/>
                  <a:pt x="85755" y="-9525"/>
                </a:cubicBezTo>
                <a:cubicBezTo>
                  <a:pt x="83076" y="-9525"/>
                  <a:pt x="80605" y="-8007"/>
                  <a:pt x="79385" y="-5626"/>
                </a:cubicBezTo>
                <a:lnTo>
                  <a:pt x="57477" y="37296"/>
                </a:lnTo>
                <a:lnTo>
                  <a:pt x="9882" y="44857"/>
                </a:lnTo>
                <a:cubicBezTo>
                  <a:pt x="7233" y="45274"/>
                  <a:pt x="5030" y="47149"/>
                  <a:pt x="4197" y="49709"/>
                </a:cubicBezTo>
                <a:cubicBezTo>
                  <a:pt x="3364" y="52268"/>
                  <a:pt x="4048" y="55066"/>
                  <a:pt x="5923" y="56971"/>
                </a:cubicBezTo>
                <a:lnTo>
                  <a:pt x="39975" y="91053"/>
                </a:lnTo>
                <a:lnTo>
                  <a:pt x="32474" y="138648"/>
                </a:lnTo>
                <a:cubicBezTo>
                  <a:pt x="32058" y="141297"/>
                  <a:pt x="33159" y="143976"/>
                  <a:pt x="35332" y="145554"/>
                </a:cubicBezTo>
                <a:cubicBezTo>
                  <a:pt x="37505" y="147131"/>
                  <a:pt x="40362" y="147370"/>
                  <a:pt x="42773" y="146149"/>
                </a:cubicBezTo>
                <a:lnTo>
                  <a:pt x="85755" y="124301"/>
                </a:lnTo>
                <a:lnTo>
                  <a:pt x="128707" y="146149"/>
                </a:lnTo>
                <a:cubicBezTo>
                  <a:pt x="131088" y="147370"/>
                  <a:pt x="133975" y="147131"/>
                  <a:pt x="136148" y="145554"/>
                </a:cubicBezTo>
                <a:cubicBezTo>
                  <a:pt x="138321" y="143976"/>
                  <a:pt x="139422" y="141327"/>
                  <a:pt x="139005" y="138648"/>
                </a:cubicBezTo>
                <a:lnTo>
                  <a:pt x="131475" y="91053"/>
                </a:lnTo>
                <a:lnTo>
                  <a:pt x="165527" y="56971"/>
                </a:lnTo>
                <a:cubicBezTo>
                  <a:pt x="167432" y="55066"/>
                  <a:pt x="168086" y="52268"/>
                  <a:pt x="167253" y="49709"/>
                </a:cubicBezTo>
                <a:cubicBezTo>
                  <a:pt x="166420" y="47149"/>
                  <a:pt x="164247" y="45274"/>
                  <a:pt x="161568" y="44857"/>
                </a:cubicBezTo>
                <a:lnTo>
                  <a:pt x="114002" y="37296"/>
                </a:lnTo>
                <a:lnTo>
                  <a:pt x="92125" y="-5626"/>
                </a:lnTo>
                <a:close/>
              </a:path>
            </a:pathLst>
          </a:custGeom>
          <a:solidFill>
            <a:srgbClr val="0071E3"/>
          </a:solidFill>
          <a:ln/>
        </p:spPr>
      </p:sp>
      <p:sp>
        <p:nvSpPr>
          <p:cNvPr id="46" name="Text 44"/>
          <p:cNvSpPr/>
          <p:nvPr/>
        </p:nvSpPr>
        <p:spPr>
          <a:xfrm>
            <a:off x="7477125" y="5686425"/>
            <a:ext cx="4038600" cy="228600"/>
          </a:xfrm>
          <a:prstGeom prst="rect">
            <a:avLst/>
          </a:prstGeom>
          <a:noFill/>
          <a:ln/>
        </p:spPr>
        <p:txBody>
          <a:bodyPr wrap="square" lIns="0" tIns="0" rIns="0" bIns="0" rtlCol="0" anchor="ctr"/>
          <a:lstStyle/>
          <a:p>
            <a:pPr>
              <a:lnSpc>
                <a:spcPct val="130000"/>
              </a:lnSpc>
            </a:pPr>
            <a:r>
              <a:rPr lang="en-US" sz="1200" b="1" dirty="0">
                <a:solidFill>
                  <a:srgbClr val="1D1D1F"/>
                </a:solidFill>
                <a:latin typeface="MiSans" pitchFamily="34" charset="0"/>
                <a:ea typeface="MiSans" pitchFamily="34" charset="-122"/>
                <a:cs typeface="MiSans" pitchFamily="34" charset="-120"/>
              </a:rPr>
              <a:t>链上纳税信用分</a:t>
            </a:r>
            <a:endParaRPr lang="en-US" sz="1600" dirty="0"/>
          </a:p>
        </p:txBody>
      </p:sp>
      <p:sp>
        <p:nvSpPr>
          <p:cNvPr id="47" name="Text 45"/>
          <p:cNvSpPr/>
          <p:nvPr/>
        </p:nvSpPr>
        <p:spPr>
          <a:xfrm>
            <a:off x="7477125" y="5953125"/>
            <a:ext cx="4038600" cy="228600"/>
          </a:xfrm>
          <a:prstGeom prst="rect">
            <a:avLst/>
          </a:prstGeom>
          <a:noFill/>
          <a:ln/>
        </p:spPr>
        <p:txBody>
          <a:bodyPr wrap="square" lIns="0" tIns="0" rIns="0" bIns="0" rtlCol="0" anchor="ctr"/>
          <a:lstStyle/>
          <a:p>
            <a:pPr>
              <a:lnSpc>
                <a:spcPct val="130000"/>
              </a:lnSpc>
            </a:pPr>
            <a:r>
              <a:rPr lang="en-US" sz="1200" dirty="0">
                <a:solidFill>
                  <a:srgbClr val="6E6E73"/>
                </a:solidFill>
                <a:latin typeface="MiSans" pitchFamily="34" charset="0"/>
                <a:ea typeface="MiSans" pitchFamily="34" charset="-122"/>
                <a:cs typeface="MiSans" pitchFamily="34" charset="-120"/>
              </a:rPr>
              <a:t>联合交易所建立信用机制，长期合规用户享受折扣券等奖励</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5F5F7"/>
        </a:solidFill>
      </p:bgPr>
    </p:bg>
    <p:spTree>
      <p:nvGrpSpPr>
        <p:cNvPr id="1" name=""/>
        <p:cNvGrpSpPr/>
        <p:nvPr/>
      </p:nvGrpSpPr>
      <p:grpSpPr>
        <a:xfrm>
          <a:off x="0" y="0"/>
          <a:ext cx="0" cy="0"/>
          <a:chOff x="0" y="0"/>
          <a:chExt cx="0" cy="0"/>
        </a:xfrm>
      </p:grpSpPr>
      <p:pic>
        <p:nvPicPr>
          <p:cNvPr id="2" name="Image 0" descr="https://kimi-web-img.moonshot.cn/img/static.vecteezy.com/a7cc0451607a7a391e713c6b3662cecf8dd50f0d.jpg">    </p:cNvPr>
          <p:cNvPicPr>
            <a:picLocks noChangeAspect="1"/>
          </p:cNvPicPr>
          <p:nvPr/>
        </p:nvPicPr>
        <p:blipFill>
          <a:blip r:embed="rId1"/>
          <a:srcRect l="0" r="0" t="781" b="78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D1D1F">
                  <a:alpha val="95000"/>
                </a:srgbClr>
              </a:gs>
              <a:gs pos="50000">
                <a:srgbClr val="1D1D1F">
                  <a:alpha val="85000"/>
                </a:srgbClr>
              </a:gs>
              <a:gs pos="100000">
                <a:srgbClr val="0071E3">
                  <a:alpha val="30000"/>
                </a:srgbClr>
              </a:gs>
            </a:gsLst>
            <a:lin ang="2700000" scaled="1"/>
          </a:gradFill>
          <a:ln/>
        </p:spPr>
      </p:sp>
      <p:sp>
        <p:nvSpPr>
          <p:cNvPr id="4" name="Shape 1"/>
          <p:cNvSpPr/>
          <p:nvPr/>
        </p:nvSpPr>
        <p:spPr>
          <a:xfrm>
            <a:off x="5212259" y="676275"/>
            <a:ext cx="1771650" cy="495300"/>
          </a:xfrm>
          <a:custGeom>
            <a:avLst/>
            <a:gdLst/>
            <a:ahLst/>
            <a:cxnLst/>
            <a:rect l="l" t="t" r="r" b="b"/>
            <a:pathLst>
              <a:path w="1771650" h="495300">
                <a:moveTo>
                  <a:pt x="247650" y="0"/>
                </a:moveTo>
                <a:lnTo>
                  <a:pt x="1524000" y="0"/>
                </a:lnTo>
                <a:cubicBezTo>
                  <a:pt x="1660682" y="0"/>
                  <a:pt x="1771650" y="110968"/>
                  <a:pt x="1771650" y="247650"/>
                </a:cubicBezTo>
                <a:lnTo>
                  <a:pt x="1771650" y="247650"/>
                </a:lnTo>
                <a:cubicBezTo>
                  <a:pt x="1771650" y="384332"/>
                  <a:pt x="1660682" y="495300"/>
                  <a:pt x="1524000" y="495300"/>
                </a:cubicBezTo>
                <a:lnTo>
                  <a:pt x="247650" y="495300"/>
                </a:lnTo>
                <a:cubicBezTo>
                  <a:pt x="110968" y="495300"/>
                  <a:pt x="0" y="384332"/>
                  <a:pt x="0" y="247650"/>
                </a:cubicBezTo>
                <a:lnTo>
                  <a:pt x="0" y="247650"/>
                </a:lnTo>
                <a:cubicBezTo>
                  <a:pt x="0" y="110968"/>
                  <a:pt x="110968" y="0"/>
                  <a:pt x="247650" y="0"/>
                </a:cubicBezTo>
                <a:close/>
              </a:path>
            </a:pathLst>
          </a:custGeom>
          <a:solidFill>
            <a:srgbClr val="0071E3">
              <a:alpha val="20000"/>
            </a:srgbClr>
          </a:solidFill>
          <a:ln/>
        </p:spPr>
      </p:sp>
      <p:sp>
        <p:nvSpPr>
          <p:cNvPr id="5" name="Text 2"/>
          <p:cNvSpPr/>
          <p:nvPr/>
        </p:nvSpPr>
        <p:spPr>
          <a:xfrm>
            <a:off x="5397996" y="809625"/>
            <a:ext cx="1395859" cy="228600"/>
          </a:xfrm>
          <a:prstGeom prst="rect">
            <a:avLst/>
          </a:prstGeom>
          <a:noFill/>
          <a:ln/>
        </p:spPr>
        <p:txBody>
          <a:bodyPr wrap="square" lIns="0" tIns="0" rIns="0" bIns="0" rtlCol="0" anchor="ctr"/>
          <a:lstStyle/>
          <a:p>
            <a:pPr algn="ctr">
              <a:lnSpc>
                <a:spcPct val="130000"/>
              </a:lnSpc>
            </a:pPr>
            <a:r>
              <a:rPr lang="en-US" sz="1350" b="1" spc="270" kern="0" dirty="0">
                <a:solidFill>
                  <a:srgbClr val="0071E3"/>
                </a:solidFill>
                <a:latin typeface="MiSans" pitchFamily="34" charset="0"/>
                <a:ea typeface="MiSans" pitchFamily="34" charset="-122"/>
                <a:cs typeface="MiSans" pitchFamily="34" charset="-120"/>
              </a:rPr>
              <a:t>OUR VISION</a:t>
            </a:r>
            <a:endParaRPr lang="en-US" sz="1600" dirty="0"/>
          </a:p>
        </p:txBody>
      </p:sp>
      <p:sp>
        <p:nvSpPr>
          <p:cNvPr id="6" name="Text 3"/>
          <p:cNvSpPr/>
          <p:nvPr/>
        </p:nvSpPr>
        <p:spPr>
          <a:xfrm>
            <a:off x="3754785" y="1704975"/>
            <a:ext cx="4686300" cy="1428750"/>
          </a:xfrm>
          <a:prstGeom prst="rect">
            <a:avLst/>
          </a:prstGeom>
          <a:noFill/>
          <a:ln/>
        </p:spPr>
        <p:txBody>
          <a:bodyPr wrap="square" lIns="0" tIns="0" rIns="0" bIns="0" rtlCol="0" anchor="ctr"/>
          <a:lstStyle/>
          <a:p>
            <a:pPr algn="ctr">
              <a:lnSpc>
                <a:spcPct val="100000"/>
              </a:lnSpc>
            </a:pPr>
            <a:r>
              <a:rPr lang="en-US" sz="4500" b="1" dirty="0">
                <a:solidFill>
                  <a:srgbClr val="F5F5F7"/>
                </a:solidFill>
                <a:latin typeface="MiSans" pitchFamily="34" charset="0"/>
                <a:ea typeface="MiSans" pitchFamily="34" charset="-122"/>
                <a:cs typeface="MiSans" pitchFamily="34" charset="-120"/>
              </a:rPr>
              <a:t>让合规成为</a:t>
            </a:r>
            <a:endParaRPr lang="en-US" sz="1600" dirty="0"/>
          </a:p>
          <a:p>
            <a:pPr algn="ctr">
              <a:lnSpc>
                <a:spcPct val="100000"/>
              </a:lnSpc>
            </a:pPr>
            <a:r>
              <a:rPr lang="en-US" sz="4500" b="1" dirty="0">
                <a:solidFill>
                  <a:srgbClr val="F5F5F7"/>
                </a:solidFill>
                <a:latin typeface="MiSans" pitchFamily="34" charset="0"/>
                <a:ea typeface="MiSans" pitchFamily="34" charset="-122"/>
                <a:cs typeface="MiSans" pitchFamily="34" charset="-120"/>
              </a:rPr>
              <a:t>Web3的基础设施</a:t>
            </a:r>
            <a:endParaRPr lang="en-US" sz="1600" dirty="0"/>
          </a:p>
        </p:txBody>
      </p:sp>
      <p:sp>
        <p:nvSpPr>
          <p:cNvPr id="7" name="Text 4"/>
          <p:cNvSpPr/>
          <p:nvPr/>
        </p:nvSpPr>
        <p:spPr>
          <a:xfrm>
            <a:off x="2458789" y="3438525"/>
            <a:ext cx="7277100" cy="371475"/>
          </a:xfrm>
          <a:prstGeom prst="rect">
            <a:avLst/>
          </a:prstGeom>
          <a:noFill/>
          <a:ln/>
        </p:spPr>
        <p:txBody>
          <a:bodyPr wrap="square" lIns="0" tIns="0" rIns="0" bIns="0" rtlCol="0" anchor="ctr"/>
          <a:lstStyle/>
          <a:p>
            <a:pPr algn="ctr">
              <a:lnSpc>
                <a:spcPct val="140000"/>
              </a:lnSpc>
            </a:pPr>
            <a:r>
              <a:rPr lang="en-US" sz="1800" dirty="0">
                <a:solidFill>
                  <a:srgbClr val="F5F5F7">
                    <a:alpha val="90000"/>
                  </a:srgbClr>
                </a:solidFill>
                <a:latin typeface="MiSans" pitchFamily="34" charset="0"/>
                <a:ea typeface="MiSans" pitchFamily="34" charset="-122"/>
                <a:cs typeface="MiSans" pitchFamily="34" charset="-120"/>
              </a:rPr>
              <a:t>KiteTax Pal 致力于消除传统金融世界对 Web3 资产的"隐匿、洗钱"偏见</a:t>
            </a:r>
            <a:endParaRPr lang="en-US" sz="1600" dirty="0"/>
          </a:p>
        </p:txBody>
      </p:sp>
      <p:sp>
        <p:nvSpPr>
          <p:cNvPr id="8" name="Text 5"/>
          <p:cNvSpPr/>
          <p:nvPr/>
        </p:nvSpPr>
        <p:spPr>
          <a:xfrm>
            <a:off x="2468314" y="3962400"/>
            <a:ext cx="7258050" cy="619125"/>
          </a:xfrm>
          <a:prstGeom prst="rect">
            <a:avLst/>
          </a:prstGeom>
          <a:noFill/>
          <a:ln/>
        </p:spPr>
        <p:txBody>
          <a:bodyPr wrap="square" lIns="0" tIns="0" rIns="0" bIns="0" rtlCol="0" anchor="ctr"/>
          <a:lstStyle/>
          <a:p>
            <a:pPr algn="ctr">
              <a:lnSpc>
                <a:spcPct val="140000"/>
              </a:lnSpc>
            </a:pPr>
            <a:r>
              <a:rPr lang="en-US" sz="1500" dirty="0">
                <a:solidFill>
                  <a:srgbClr val="F5F5F7">
                    <a:alpha val="80000"/>
                  </a:srgbClr>
                </a:solidFill>
                <a:latin typeface="MiSans" pitchFamily="34" charset="0"/>
                <a:ea typeface="MiSans" pitchFamily="34" charset="-122"/>
                <a:cs typeface="MiSans" pitchFamily="34" charset="-120"/>
              </a:rPr>
              <a:t>通过提供具备</a:t>
            </a:r>
            <a:pPr algn="ctr">
              <a:lnSpc>
                <a:spcPct val="140000"/>
              </a:lnSpc>
            </a:pPr>
            <a:r>
              <a:rPr lang="en-US" sz="1500" b="1" dirty="0">
                <a:solidFill>
                  <a:srgbClr val="0071E3"/>
                </a:solidFill>
                <a:latin typeface="MiSans" pitchFamily="34" charset="0"/>
                <a:ea typeface="MiSans" pitchFamily="34" charset="-122"/>
                <a:cs typeface="MiSans" pitchFamily="34" charset="-120"/>
              </a:rPr>
              <a:t>透明度、可追溯性</a:t>
            </a:r>
            <a:pPr algn="ctr">
              <a:lnSpc>
                <a:spcPct val="140000"/>
              </a:lnSpc>
            </a:pPr>
            <a:r>
              <a:rPr lang="en-US" sz="1500" dirty="0">
                <a:solidFill>
                  <a:srgbClr val="F5F5F7">
                    <a:alpha val="80000"/>
                  </a:srgbClr>
                </a:solidFill>
                <a:latin typeface="MiSans" pitchFamily="34" charset="0"/>
                <a:ea typeface="MiSans" pitchFamily="34" charset="-122"/>
                <a:cs typeface="MiSans" pitchFamily="34" charset="-120"/>
              </a:rPr>
              <a:t>的数据存证，</a:t>
            </a:r>
            <a:endParaRPr lang="en-US" sz="1600" dirty="0"/>
          </a:p>
          <a:p>
            <a:pPr algn="ctr">
              <a:lnSpc>
                <a:spcPct val="140000"/>
              </a:lnSpc>
            </a:pPr>
            <a:r>
              <a:rPr lang="en-US" sz="1500" dirty="0">
                <a:solidFill>
                  <a:srgbClr val="F5F5F7">
                    <a:alpha val="80000"/>
                  </a:srgbClr>
                </a:solidFill>
                <a:latin typeface="MiSans" pitchFamily="34" charset="0"/>
                <a:ea typeface="MiSans" pitchFamily="34" charset="-122"/>
                <a:cs typeface="MiSans" pitchFamily="34" charset="-120"/>
              </a:rPr>
              <a:t>我们正在为 Web3 资产的大规模采用铺平合规道路</a:t>
            </a:r>
            <a:endParaRPr lang="en-US" sz="1600" dirty="0"/>
          </a:p>
        </p:txBody>
      </p:sp>
      <p:sp>
        <p:nvSpPr>
          <p:cNvPr id="9" name="Shape 6"/>
          <p:cNvSpPr/>
          <p:nvPr/>
        </p:nvSpPr>
        <p:spPr>
          <a:xfrm>
            <a:off x="4676775" y="5038725"/>
            <a:ext cx="114300" cy="114300"/>
          </a:xfrm>
          <a:custGeom>
            <a:avLst/>
            <a:gdLst/>
            <a:ahLst/>
            <a:cxnLst/>
            <a:rect l="l" t="t" r="r" b="b"/>
            <a:pathLst>
              <a:path w="114300" h="114300">
                <a:moveTo>
                  <a:pt x="57150" y="0"/>
                </a:moveTo>
                <a:lnTo>
                  <a:pt x="57150" y="0"/>
                </a:lnTo>
                <a:cubicBezTo>
                  <a:pt x="88692" y="0"/>
                  <a:pt x="114300" y="25608"/>
                  <a:pt x="114300" y="57150"/>
                </a:cubicBezTo>
                <a:lnTo>
                  <a:pt x="114300" y="57150"/>
                </a:lnTo>
                <a:cubicBezTo>
                  <a:pt x="114300" y="88692"/>
                  <a:pt x="88692" y="114300"/>
                  <a:pt x="57150" y="114300"/>
                </a:cubicBezTo>
                <a:lnTo>
                  <a:pt x="57150" y="114300"/>
                </a:lnTo>
                <a:cubicBezTo>
                  <a:pt x="25608" y="114300"/>
                  <a:pt x="0" y="88692"/>
                  <a:pt x="0" y="57150"/>
                </a:cubicBezTo>
                <a:lnTo>
                  <a:pt x="0" y="57150"/>
                </a:lnTo>
                <a:cubicBezTo>
                  <a:pt x="0" y="25608"/>
                  <a:pt x="25608" y="0"/>
                  <a:pt x="57150" y="0"/>
                </a:cubicBezTo>
                <a:close/>
              </a:path>
            </a:pathLst>
          </a:custGeom>
          <a:solidFill>
            <a:srgbClr val="0071E3"/>
          </a:solidFill>
          <a:ln/>
        </p:spPr>
      </p:sp>
      <p:sp>
        <p:nvSpPr>
          <p:cNvPr id="10" name="Text 7"/>
          <p:cNvSpPr/>
          <p:nvPr/>
        </p:nvSpPr>
        <p:spPr>
          <a:xfrm>
            <a:off x="4862513" y="4962525"/>
            <a:ext cx="600075" cy="266700"/>
          </a:xfrm>
          <a:prstGeom prst="rect">
            <a:avLst/>
          </a:prstGeom>
          <a:noFill/>
          <a:ln/>
        </p:spPr>
        <p:txBody>
          <a:bodyPr wrap="square" lIns="0" tIns="0" rIns="0" bIns="0" rtlCol="0" anchor="ctr"/>
          <a:lstStyle/>
          <a:p>
            <a:pPr algn="ctr">
              <a:lnSpc>
                <a:spcPct val="130000"/>
              </a:lnSpc>
            </a:pPr>
            <a:r>
              <a:rPr lang="en-US" sz="1350" dirty="0">
                <a:solidFill>
                  <a:srgbClr val="F5F5F7">
                    <a:alpha val="90000"/>
                  </a:srgbClr>
                </a:solidFill>
                <a:latin typeface="MiSans" pitchFamily="34" charset="0"/>
                <a:ea typeface="MiSans" pitchFamily="34" charset="-122"/>
                <a:cs typeface="MiSans" pitchFamily="34" charset="-120"/>
              </a:rPr>
              <a:t>高效率</a:t>
            </a:r>
            <a:endParaRPr lang="en-US" sz="1600" dirty="0"/>
          </a:p>
        </p:txBody>
      </p:sp>
      <p:sp>
        <p:nvSpPr>
          <p:cNvPr id="11" name="Shape 8"/>
          <p:cNvSpPr/>
          <p:nvPr/>
        </p:nvSpPr>
        <p:spPr>
          <a:xfrm>
            <a:off x="5724525" y="5038725"/>
            <a:ext cx="114300" cy="114300"/>
          </a:xfrm>
          <a:custGeom>
            <a:avLst/>
            <a:gdLst/>
            <a:ahLst/>
            <a:cxnLst/>
            <a:rect l="l" t="t" r="r" b="b"/>
            <a:pathLst>
              <a:path w="114300" h="114300">
                <a:moveTo>
                  <a:pt x="57150" y="0"/>
                </a:moveTo>
                <a:lnTo>
                  <a:pt x="57150" y="0"/>
                </a:lnTo>
                <a:cubicBezTo>
                  <a:pt x="88692" y="0"/>
                  <a:pt x="114300" y="25608"/>
                  <a:pt x="114300" y="57150"/>
                </a:cubicBezTo>
                <a:lnTo>
                  <a:pt x="114300" y="57150"/>
                </a:lnTo>
                <a:cubicBezTo>
                  <a:pt x="114300" y="88692"/>
                  <a:pt x="88692" y="114300"/>
                  <a:pt x="57150" y="114300"/>
                </a:cubicBezTo>
                <a:lnTo>
                  <a:pt x="57150" y="114300"/>
                </a:lnTo>
                <a:cubicBezTo>
                  <a:pt x="25608" y="114300"/>
                  <a:pt x="0" y="88692"/>
                  <a:pt x="0" y="57150"/>
                </a:cubicBezTo>
                <a:lnTo>
                  <a:pt x="0" y="57150"/>
                </a:lnTo>
                <a:cubicBezTo>
                  <a:pt x="0" y="25608"/>
                  <a:pt x="25608" y="0"/>
                  <a:pt x="57150" y="0"/>
                </a:cubicBezTo>
                <a:close/>
              </a:path>
            </a:pathLst>
          </a:custGeom>
          <a:solidFill>
            <a:srgbClr val="0071E3"/>
          </a:solidFill>
          <a:ln/>
        </p:spPr>
      </p:sp>
      <p:sp>
        <p:nvSpPr>
          <p:cNvPr id="12" name="Text 9"/>
          <p:cNvSpPr/>
          <p:nvPr/>
        </p:nvSpPr>
        <p:spPr>
          <a:xfrm>
            <a:off x="5910263" y="4962525"/>
            <a:ext cx="600075" cy="266700"/>
          </a:xfrm>
          <a:prstGeom prst="rect">
            <a:avLst/>
          </a:prstGeom>
          <a:noFill/>
          <a:ln/>
        </p:spPr>
        <p:txBody>
          <a:bodyPr wrap="square" lIns="0" tIns="0" rIns="0" bIns="0" rtlCol="0" anchor="ctr"/>
          <a:lstStyle/>
          <a:p>
            <a:pPr algn="ctr">
              <a:lnSpc>
                <a:spcPct val="130000"/>
              </a:lnSpc>
            </a:pPr>
            <a:r>
              <a:rPr lang="en-US" sz="1350" dirty="0">
                <a:solidFill>
                  <a:srgbClr val="F5F5F7">
                    <a:alpha val="90000"/>
                  </a:srgbClr>
                </a:solidFill>
                <a:latin typeface="MiSans" pitchFamily="34" charset="0"/>
                <a:ea typeface="MiSans" pitchFamily="34" charset="-122"/>
                <a:cs typeface="MiSans" pitchFamily="34" charset="-120"/>
              </a:rPr>
              <a:t>确定性</a:t>
            </a:r>
            <a:endParaRPr lang="en-US" sz="1600" dirty="0"/>
          </a:p>
        </p:txBody>
      </p:sp>
      <p:sp>
        <p:nvSpPr>
          <p:cNvPr id="13" name="Shape 10"/>
          <p:cNvSpPr/>
          <p:nvPr/>
        </p:nvSpPr>
        <p:spPr>
          <a:xfrm>
            <a:off x="6772275" y="5038725"/>
            <a:ext cx="114300" cy="114300"/>
          </a:xfrm>
          <a:custGeom>
            <a:avLst/>
            <a:gdLst/>
            <a:ahLst/>
            <a:cxnLst/>
            <a:rect l="l" t="t" r="r" b="b"/>
            <a:pathLst>
              <a:path w="114300" h="114300">
                <a:moveTo>
                  <a:pt x="57150" y="0"/>
                </a:moveTo>
                <a:lnTo>
                  <a:pt x="57150" y="0"/>
                </a:lnTo>
                <a:cubicBezTo>
                  <a:pt x="88692" y="0"/>
                  <a:pt x="114300" y="25608"/>
                  <a:pt x="114300" y="57150"/>
                </a:cubicBezTo>
                <a:lnTo>
                  <a:pt x="114300" y="57150"/>
                </a:lnTo>
                <a:cubicBezTo>
                  <a:pt x="114300" y="88692"/>
                  <a:pt x="88692" y="114300"/>
                  <a:pt x="57150" y="114300"/>
                </a:cubicBezTo>
                <a:lnTo>
                  <a:pt x="57150" y="114300"/>
                </a:lnTo>
                <a:cubicBezTo>
                  <a:pt x="25608" y="114300"/>
                  <a:pt x="0" y="88692"/>
                  <a:pt x="0" y="57150"/>
                </a:cubicBezTo>
                <a:lnTo>
                  <a:pt x="0" y="57150"/>
                </a:lnTo>
                <a:cubicBezTo>
                  <a:pt x="0" y="25608"/>
                  <a:pt x="25608" y="0"/>
                  <a:pt x="57150" y="0"/>
                </a:cubicBezTo>
                <a:close/>
              </a:path>
            </a:pathLst>
          </a:custGeom>
          <a:solidFill>
            <a:srgbClr val="0071E3"/>
          </a:solidFill>
          <a:ln/>
        </p:spPr>
      </p:sp>
      <p:sp>
        <p:nvSpPr>
          <p:cNvPr id="14" name="Text 11"/>
          <p:cNvSpPr/>
          <p:nvPr/>
        </p:nvSpPr>
        <p:spPr>
          <a:xfrm>
            <a:off x="6958013" y="4962525"/>
            <a:ext cx="600075" cy="266700"/>
          </a:xfrm>
          <a:prstGeom prst="rect">
            <a:avLst/>
          </a:prstGeom>
          <a:noFill/>
          <a:ln/>
        </p:spPr>
        <p:txBody>
          <a:bodyPr wrap="square" lIns="0" tIns="0" rIns="0" bIns="0" rtlCol="0" anchor="ctr"/>
          <a:lstStyle/>
          <a:p>
            <a:pPr algn="ctr">
              <a:lnSpc>
                <a:spcPct val="130000"/>
              </a:lnSpc>
            </a:pPr>
            <a:r>
              <a:rPr lang="en-US" sz="1350" dirty="0">
                <a:solidFill>
                  <a:srgbClr val="F5F5F7">
                    <a:alpha val="90000"/>
                  </a:srgbClr>
                </a:solidFill>
                <a:latin typeface="MiSans" pitchFamily="34" charset="0"/>
                <a:ea typeface="MiSans" pitchFamily="34" charset="-122"/>
                <a:cs typeface="MiSans" pitchFamily="34" charset="-120"/>
              </a:rPr>
              <a:t>可负担</a:t>
            </a:r>
            <a:endParaRPr lang="en-US" sz="1600" dirty="0"/>
          </a:p>
        </p:txBody>
      </p:sp>
      <p:sp>
        <p:nvSpPr>
          <p:cNvPr id="15" name="Shape 12"/>
          <p:cNvSpPr/>
          <p:nvPr/>
        </p:nvSpPr>
        <p:spPr>
          <a:xfrm>
            <a:off x="3988743" y="5610225"/>
            <a:ext cx="4210050" cy="571500"/>
          </a:xfrm>
          <a:custGeom>
            <a:avLst/>
            <a:gdLst/>
            <a:ahLst/>
            <a:cxnLst/>
            <a:rect l="l" t="t" r="r" b="b"/>
            <a:pathLst>
              <a:path w="4210050" h="571500">
                <a:moveTo>
                  <a:pt x="285750" y="0"/>
                </a:moveTo>
                <a:lnTo>
                  <a:pt x="3924300" y="0"/>
                </a:lnTo>
                <a:cubicBezTo>
                  <a:pt x="4082010" y="0"/>
                  <a:pt x="4210050" y="128040"/>
                  <a:pt x="4210050" y="285750"/>
                </a:cubicBezTo>
                <a:lnTo>
                  <a:pt x="4210050" y="285750"/>
                </a:lnTo>
                <a:cubicBezTo>
                  <a:pt x="4210050" y="443460"/>
                  <a:pt x="4082010" y="571500"/>
                  <a:pt x="3924300" y="571500"/>
                </a:cubicBezTo>
                <a:lnTo>
                  <a:pt x="285750" y="571500"/>
                </a:lnTo>
                <a:cubicBezTo>
                  <a:pt x="128040" y="571500"/>
                  <a:pt x="0" y="443460"/>
                  <a:pt x="0" y="285750"/>
                </a:cubicBezTo>
                <a:lnTo>
                  <a:pt x="0" y="285750"/>
                </a:lnTo>
                <a:cubicBezTo>
                  <a:pt x="0" y="128040"/>
                  <a:pt x="128040" y="0"/>
                  <a:pt x="285750" y="0"/>
                </a:cubicBezTo>
                <a:close/>
              </a:path>
            </a:pathLst>
          </a:custGeom>
          <a:solidFill>
            <a:srgbClr val="0071E3"/>
          </a:solidFill>
          <a:ln/>
        </p:spPr>
      </p:sp>
      <p:sp>
        <p:nvSpPr>
          <p:cNvPr id="16" name="Text 13"/>
          <p:cNvSpPr/>
          <p:nvPr/>
        </p:nvSpPr>
        <p:spPr>
          <a:xfrm>
            <a:off x="4322118" y="5762625"/>
            <a:ext cx="3547616" cy="257175"/>
          </a:xfrm>
          <a:prstGeom prst="rect">
            <a:avLst/>
          </a:prstGeom>
          <a:noFill/>
          <a:ln/>
        </p:spPr>
        <p:txBody>
          <a:bodyPr wrap="square" lIns="0" tIns="0" rIns="0" bIns="0" rtlCol="0" anchor="ctr"/>
          <a:lstStyle/>
          <a:p>
            <a:pPr algn="ctr">
              <a:lnSpc>
                <a:spcPct val="120000"/>
              </a:lnSpc>
            </a:pPr>
            <a:r>
              <a:rPr lang="en-US" sz="1500" b="1" dirty="0">
                <a:solidFill>
                  <a:srgbClr val="FFFFFF"/>
                </a:solidFill>
                <a:latin typeface="MiSans" pitchFamily="34" charset="0"/>
                <a:ea typeface="MiSans" pitchFamily="34" charset="-122"/>
                <a:cs typeface="MiSans" pitchFamily="34" charset="-120"/>
              </a:rPr>
              <a:t>KiteTax Pal - 每一位持币者的合规护航者</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KiteTax Pal - 实时税务合规助手</dc:title>
  <dc:subject>KiteTax Pal - 实时税务合规助手</dc:subject>
  <dc:creator>Kimi</dc:creator>
  <cp:lastModifiedBy>Kimi</cp:lastModifiedBy>
  <cp:revision>1</cp:revision>
  <dcterms:created xsi:type="dcterms:W3CDTF">2026-02-01T02:13:09Z</dcterms:created>
  <dcterms:modified xsi:type="dcterms:W3CDTF">2026-02-01T02:13:09Z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{"Label":"KiteTax Pal - 实时税务合规助手","ContentProducer":"001191110108MACG2KBH8F10000","ProduceID":"19c16f8c-7e32-8fff-8000-000011b07e5d","ReservedCode1":"","ContentPropagator":"001191110108MACG2KBH8F20000","PropagateID":"19c16f8c-7e32-8fff-8000-000011b07e5d","ReservedCode2":""}</vt:lpwstr>
  </property>
</Properties>
</file>